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32"/>
  </p:notesMasterIdLst>
  <p:sldIdLst>
    <p:sldId id="288" r:id="rId2"/>
    <p:sldId id="285" r:id="rId3"/>
    <p:sldId id="256" r:id="rId4"/>
    <p:sldId id="279" r:id="rId5"/>
    <p:sldId id="281" r:id="rId6"/>
    <p:sldId id="278" r:id="rId7"/>
    <p:sldId id="257" r:id="rId8"/>
    <p:sldId id="258" r:id="rId9"/>
    <p:sldId id="293" r:id="rId10"/>
    <p:sldId id="294" r:id="rId11"/>
    <p:sldId id="283" r:id="rId12"/>
    <p:sldId id="291" r:id="rId13"/>
    <p:sldId id="280" r:id="rId14"/>
    <p:sldId id="292" r:id="rId15"/>
    <p:sldId id="261" r:id="rId16"/>
    <p:sldId id="296" r:id="rId17"/>
    <p:sldId id="262" r:id="rId18"/>
    <p:sldId id="298" r:id="rId19"/>
    <p:sldId id="282" r:id="rId20"/>
    <p:sldId id="263" r:id="rId21"/>
    <p:sldId id="300" r:id="rId22"/>
    <p:sldId id="301" r:id="rId23"/>
    <p:sldId id="302" r:id="rId24"/>
    <p:sldId id="264" r:id="rId25"/>
    <p:sldId id="286" r:id="rId26"/>
    <p:sldId id="303" r:id="rId27"/>
    <p:sldId id="267" r:id="rId28"/>
    <p:sldId id="265" r:id="rId29"/>
    <p:sldId id="289" r:id="rId30"/>
    <p:sldId id="284" r:id="rId3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84" autoAdjust="0"/>
    <p:restoredTop sz="94660"/>
  </p:normalViewPr>
  <p:slideViewPr>
    <p:cSldViewPr snapToGrid="0">
      <p:cViewPr>
        <p:scale>
          <a:sx n="60" d="100"/>
          <a:sy n="60" d="100"/>
        </p:scale>
        <p:origin x="-91" y="-4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B28DDCB-59D8-446C-970E-DB961FABC38A}" type="datetimeFigureOut">
              <a:rPr lang="ru-RU" smtClean="0"/>
              <a:t>02.12.2021</a:t>
            </a:fld>
            <a:endParaRPr lang="ru-RU"/>
          </a:p>
        </p:txBody>
      </p:sp>
      <p:sp>
        <p:nvSpPr>
          <p:cNvPr id="4" name="Образ слайда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00F706-59E0-453A-BD01-574335E324FB}" type="slidenum">
              <a:rPr lang="ru-RU" smtClean="0"/>
              <a:t>‹#›</a:t>
            </a:fld>
            <a:endParaRPr lang="ru-RU"/>
          </a:p>
        </p:txBody>
      </p:sp>
    </p:spTree>
    <p:extLst>
      <p:ext uri="{BB962C8B-B14F-4D97-AF65-F5344CB8AC3E}">
        <p14:creationId xmlns:p14="http://schemas.microsoft.com/office/powerpoint/2010/main" val="33312115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12/2/2021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12/2/2021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12/2/2021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12/2/2021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12/2/2021</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24" y="0"/>
            <a:ext cx="12217924"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520284" y="1325890"/>
            <a:ext cx="6693315" cy="1938992"/>
          </a:xfrm>
          <a:prstGeom prst="rect">
            <a:avLst/>
          </a:prstGeom>
        </p:spPr>
        <p:txBody>
          <a:bodyPr wrap="square">
            <a:spAutoFit/>
          </a:bodyPr>
          <a:lstStyle/>
          <a:p>
            <a:pPr lvl="0" algn="ctr"/>
            <a:r>
              <a:rPr lang="ru-RU" sz="4000" b="1" i="1" dirty="0">
                <a:ln w="31550" cmpd="sng">
                  <a:gradFill>
                    <a:gsLst>
                      <a:gs pos="70000">
                        <a:srgbClr val="6AAC91">
                          <a:shade val="50000"/>
                          <a:satMod val="190000"/>
                        </a:srgbClr>
                      </a:gs>
                      <a:gs pos="0">
                        <a:srgbClr val="6AAC91">
                          <a:tint val="77000"/>
                          <a:satMod val="180000"/>
                        </a:srgbClr>
                      </a:gs>
                    </a:gsLst>
                    <a:lin ang="5400000"/>
                  </a:gradFill>
                  <a:prstDash val="solid"/>
                </a:ln>
                <a:solidFill>
                  <a:srgbClr val="6AAC91">
                    <a:tint val="15000"/>
                    <a:satMod val="200000"/>
                  </a:srgbClr>
                </a:solidFill>
                <a:effectLst>
                  <a:outerShdw blurRad="50800" dist="40000" dir="5400000" algn="tl" rotWithShape="0">
                    <a:srgbClr val="000000">
                      <a:shade val="5000"/>
                      <a:satMod val="120000"/>
                      <a:alpha val="33000"/>
                    </a:srgbClr>
                  </a:outerShdw>
                </a:effectLst>
              </a:rPr>
              <a:t>Методический </a:t>
            </a:r>
            <a:r>
              <a:rPr lang="ru-RU" sz="4000" b="1" i="1" dirty="0" smtClean="0">
                <a:ln w="31550" cmpd="sng">
                  <a:gradFill>
                    <a:gsLst>
                      <a:gs pos="70000">
                        <a:srgbClr val="6AAC91">
                          <a:shade val="50000"/>
                          <a:satMod val="190000"/>
                        </a:srgbClr>
                      </a:gs>
                      <a:gs pos="0">
                        <a:srgbClr val="6AAC91">
                          <a:tint val="77000"/>
                          <a:satMod val="180000"/>
                        </a:srgbClr>
                      </a:gs>
                    </a:gsLst>
                    <a:lin ang="5400000"/>
                  </a:gradFill>
                  <a:prstDash val="solid"/>
                </a:ln>
                <a:solidFill>
                  <a:srgbClr val="6AAC91">
                    <a:tint val="15000"/>
                    <a:satMod val="200000"/>
                  </a:srgbClr>
                </a:solidFill>
                <a:effectLst>
                  <a:outerShdw blurRad="50800" dist="40000" dir="5400000" algn="tl" rotWithShape="0">
                    <a:srgbClr val="000000">
                      <a:shade val="5000"/>
                      <a:satMod val="120000"/>
                      <a:alpha val="33000"/>
                    </a:srgbClr>
                  </a:outerShdw>
                </a:effectLst>
              </a:rPr>
              <a:t>семинар</a:t>
            </a:r>
          </a:p>
          <a:p>
            <a:pPr lvl="0" algn="ctr"/>
            <a:r>
              <a:rPr lang="ru-RU" sz="4000" b="1" i="1" dirty="0">
                <a:ln w="31550" cmpd="sng">
                  <a:gradFill>
                    <a:gsLst>
                      <a:gs pos="70000">
                        <a:srgbClr val="6AAC91">
                          <a:shade val="50000"/>
                          <a:satMod val="190000"/>
                        </a:srgbClr>
                      </a:gs>
                      <a:gs pos="0">
                        <a:srgbClr val="6AAC91">
                          <a:tint val="77000"/>
                          <a:satMod val="180000"/>
                        </a:srgbClr>
                      </a:gs>
                    </a:gsLst>
                    <a:lin ang="5400000"/>
                  </a:gradFill>
                  <a:prstDash val="solid"/>
                </a:ln>
                <a:solidFill>
                  <a:srgbClr val="6AAC91">
                    <a:tint val="15000"/>
                    <a:satMod val="200000"/>
                  </a:srgbClr>
                </a:solidFill>
                <a:effectLst>
                  <a:outerShdw blurRad="50800" dist="40000" dir="5400000" algn="tl" rotWithShape="0">
                    <a:srgbClr val="000000">
                      <a:shade val="5000"/>
                      <a:satMod val="120000"/>
                      <a:alpha val="33000"/>
                    </a:srgbClr>
                  </a:outerShdw>
                </a:effectLst>
              </a:rPr>
              <a:t>п</a:t>
            </a:r>
            <a:r>
              <a:rPr lang="ru-RU" sz="4000" b="1" i="1" dirty="0" smtClean="0">
                <a:ln w="31550" cmpd="sng">
                  <a:gradFill>
                    <a:gsLst>
                      <a:gs pos="70000">
                        <a:srgbClr val="6AAC91">
                          <a:shade val="50000"/>
                          <a:satMod val="190000"/>
                        </a:srgbClr>
                      </a:gs>
                      <a:gs pos="0">
                        <a:srgbClr val="6AAC91">
                          <a:tint val="77000"/>
                          <a:satMod val="180000"/>
                        </a:srgbClr>
                      </a:gs>
                    </a:gsLst>
                    <a:lin ang="5400000"/>
                  </a:gradFill>
                  <a:prstDash val="solid"/>
                </a:ln>
                <a:solidFill>
                  <a:srgbClr val="6AAC91">
                    <a:tint val="15000"/>
                    <a:satMod val="200000"/>
                  </a:srgbClr>
                </a:solidFill>
                <a:effectLst>
                  <a:outerShdw blurRad="50800" dist="40000" dir="5400000" algn="tl" rotWithShape="0">
                    <a:srgbClr val="000000">
                      <a:shade val="5000"/>
                      <a:satMod val="120000"/>
                      <a:alpha val="33000"/>
                    </a:srgbClr>
                  </a:outerShdw>
                </a:effectLst>
              </a:rPr>
              <a:t>о</a:t>
            </a:r>
          </a:p>
          <a:p>
            <a:pPr lvl="0" algn="ctr"/>
            <a:r>
              <a:rPr lang="ru-RU" sz="4000" b="1" i="1" dirty="0" err="1" smtClean="0">
                <a:ln w="31550" cmpd="sng">
                  <a:gradFill>
                    <a:gsLst>
                      <a:gs pos="70000">
                        <a:srgbClr val="6AAC91">
                          <a:shade val="50000"/>
                          <a:satMod val="190000"/>
                        </a:srgbClr>
                      </a:gs>
                      <a:gs pos="0">
                        <a:srgbClr val="6AAC91">
                          <a:tint val="77000"/>
                          <a:satMod val="180000"/>
                        </a:srgbClr>
                      </a:gs>
                    </a:gsLst>
                    <a:lin ang="5400000"/>
                  </a:gradFill>
                  <a:prstDash val="solid"/>
                </a:ln>
                <a:solidFill>
                  <a:srgbClr val="6AAC91">
                    <a:tint val="15000"/>
                    <a:satMod val="200000"/>
                  </a:srgbClr>
                </a:solidFill>
                <a:effectLst>
                  <a:outerShdw blurRad="50800" dist="40000" dir="5400000" algn="tl" rotWithShape="0">
                    <a:srgbClr val="000000">
                      <a:shade val="5000"/>
                      <a:satMod val="120000"/>
                      <a:alpha val="33000"/>
                    </a:srgbClr>
                  </a:outerShdw>
                </a:effectLst>
              </a:rPr>
              <a:t>кубановедению</a:t>
            </a:r>
            <a:endParaRPr lang="ru-RU" sz="4000" b="1" dirty="0">
              <a:ln w="31550" cmpd="sng">
                <a:gradFill>
                  <a:gsLst>
                    <a:gs pos="70000">
                      <a:srgbClr val="6AAC91">
                        <a:shade val="50000"/>
                        <a:satMod val="190000"/>
                      </a:srgbClr>
                    </a:gs>
                    <a:gs pos="0">
                      <a:srgbClr val="6AAC91">
                        <a:tint val="77000"/>
                        <a:satMod val="180000"/>
                      </a:srgbClr>
                    </a:gs>
                  </a:gsLst>
                  <a:lin ang="5400000"/>
                </a:gradFill>
                <a:prstDash val="solid"/>
              </a:ln>
              <a:solidFill>
                <a:srgbClr val="6AAC91">
                  <a:tint val="15000"/>
                  <a:satMod val="200000"/>
                </a:srgbClr>
              </a:solidFill>
              <a:effectLst>
                <a:outerShdw blurRad="50800" dist="40000" dir="5400000" algn="tl" rotWithShape="0">
                  <a:srgbClr val="000000">
                    <a:shade val="5000"/>
                    <a:satMod val="120000"/>
                    <a:alpha val="33000"/>
                  </a:srgbClr>
                </a:outerShdw>
              </a:effectLst>
            </a:endParaRPr>
          </a:p>
        </p:txBody>
      </p:sp>
      <p:sp>
        <p:nvSpPr>
          <p:cNvPr id="5" name="TextBox 4"/>
          <p:cNvSpPr txBox="1"/>
          <p:nvPr/>
        </p:nvSpPr>
        <p:spPr>
          <a:xfrm>
            <a:off x="2779784" y="5854700"/>
            <a:ext cx="1087157" cy="461665"/>
          </a:xfrm>
          <a:prstGeom prst="rect">
            <a:avLst/>
          </a:prstGeom>
          <a:noFill/>
        </p:spPr>
        <p:txBody>
          <a:bodyPr wrap="none" rtlCol="0">
            <a:spAutoFit/>
          </a:bodyPr>
          <a:lstStyle/>
          <a:p>
            <a:r>
              <a:rPr lang="ru-RU" sz="2400" b="1" dirty="0" smtClean="0"/>
              <a:t>2021г.</a:t>
            </a:r>
            <a:endParaRPr lang="ru-RU" sz="2400" b="1" dirty="0"/>
          </a:p>
        </p:txBody>
      </p:sp>
    </p:spTree>
    <p:extLst>
      <p:ext uri="{BB962C8B-B14F-4D97-AF65-F5344CB8AC3E}">
        <p14:creationId xmlns:p14="http://schemas.microsoft.com/office/powerpoint/2010/main" val="1167082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marL="342900" lvl="0" indent="-342900">
              <a:lnSpc>
                <a:spcPct val="115000"/>
              </a:lnSpc>
              <a:spcBef>
                <a:spcPts val="1000"/>
              </a:spcBef>
              <a:spcAft>
                <a:spcPts val="1000"/>
              </a:spcAft>
            </a:pPr>
            <a:r>
              <a:rPr lang="ru-RU" sz="2800" b="1" dirty="0">
                <a:solidFill>
                  <a:prstClr val="black">
                    <a:lumMod val="75000"/>
                    <a:lumOff val="25000"/>
                  </a:prstClr>
                </a:solidFill>
                <a:latin typeface="+mn-lt"/>
                <a:ea typeface="Calibri"/>
                <a:cs typeface="Times New Roman"/>
              </a:rPr>
              <a:t>Прежде чем сформулировать тему урока, </a:t>
            </a:r>
            <a:r>
              <a:rPr lang="ru-RU" sz="2800" b="1" dirty="0" smtClean="0">
                <a:solidFill>
                  <a:prstClr val="black">
                    <a:lumMod val="75000"/>
                    <a:lumOff val="25000"/>
                  </a:prstClr>
                </a:solidFill>
                <a:latin typeface="+mn-lt"/>
                <a:ea typeface="Calibri"/>
                <a:cs typeface="Times New Roman"/>
              </a:rPr>
              <a:t>предлагается  </a:t>
            </a:r>
            <a:r>
              <a:rPr lang="ru-RU" sz="2800" b="1" dirty="0">
                <a:solidFill>
                  <a:prstClr val="black">
                    <a:lumMod val="75000"/>
                    <a:lumOff val="25000"/>
                  </a:prstClr>
                </a:solidFill>
                <a:latin typeface="+mn-lt"/>
                <a:ea typeface="Calibri"/>
                <a:cs typeface="Times New Roman"/>
              </a:rPr>
              <a:t>учащимся отгадать загадки:</a:t>
            </a:r>
            <a:br>
              <a:rPr lang="ru-RU" sz="2800" b="1" dirty="0">
                <a:solidFill>
                  <a:prstClr val="black">
                    <a:lumMod val="75000"/>
                    <a:lumOff val="25000"/>
                  </a:prstClr>
                </a:solidFill>
                <a:latin typeface="+mn-lt"/>
                <a:ea typeface="Calibri"/>
                <a:cs typeface="Times New Roman"/>
              </a:rPr>
            </a:br>
            <a:endParaRPr lang="ru-RU" sz="2800" b="1" dirty="0">
              <a:latin typeface="+mn-lt"/>
            </a:endParaRPr>
          </a:p>
        </p:txBody>
      </p:sp>
      <p:sp>
        <p:nvSpPr>
          <p:cNvPr id="3" name="Объект 2"/>
          <p:cNvSpPr>
            <a:spLocks noGrp="1"/>
          </p:cNvSpPr>
          <p:nvPr>
            <p:ph idx="1"/>
          </p:nvPr>
        </p:nvSpPr>
        <p:spPr/>
        <p:txBody>
          <a:bodyPr>
            <a:normAutofit fontScale="85000" lnSpcReduction="20000"/>
          </a:bodyPr>
          <a:lstStyle/>
          <a:p>
            <a:pPr>
              <a:lnSpc>
                <a:spcPct val="115000"/>
              </a:lnSpc>
              <a:spcAft>
                <a:spcPts val="1000"/>
              </a:spcAft>
            </a:pPr>
            <a:r>
              <a:rPr lang="ru-RU" sz="2800" dirty="0" smtClean="0">
                <a:ea typeface="Calibri"/>
                <a:cs typeface="Times New Roman"/>
              </a:rPr>
              <a:t>- </a:t>
            </a:r>
            <a:r>
              <a:rPr lang="ru-RU" sz="2800" b="1" dirty="0">
                <a:ea typeface="Calibri"/>
                <a:cs typeface="Times New Roman"/>
              </a:rPr>
              <a:t>Она весь мир кормит, сама ничего не ест.</a:t>
            </a:r>
          </a:p>
          <a:p>
            <a:pPr marL="0" indent="0">
              <a:lnSpc>
                <a:spcPct val="115000"/>
              </a:lnSpc>
              <a:spcAft>
                <a:spcPts val="1000"/>
              </a:spcAft>
              <a:buNone/>
            </a:pPr>
            <a:r>
              <a:rPr lang="ru-RU" sz="2800" b="1" dirty="0" smtClean="0">
                <a:ea typeface="Calibri"/>
                <a:cs typeface="Times New Roman"/>
              </a:rPr>
              <a:t>       Детей </a:t>
            </a:r>
            <a:r>
              <a:rPr lang="ru-RU" sz="2800" b="1" dirty="0">
                <a:ea typeface="Calibri"/>
                <a:cs typeface="Times New Roman"/>
              </a:rPr>
              <a:t>не рожает, а всем мать родная.</a:t>
            </a:r>
          </a:p>
          <a:p>
            <a:pPr marL="0" indent="0">
              <a:lnSpc>
                <a:spcPct val="115000"/>
              </a:lnSpc>
              <a:spcAft>
                <a:spcPts val="1000"/>
              </a:spcAft>
              <a:buNone/>
            </a:pPr>
            <a:r>
              <a:rPr lang="ru-RU" sz="2800" b="1" dirty="0" smtClean="0">
                <a:ea typeface="Calibri"/>
                <a:cs typeface="Times New Roman"/>
              </a:rPr>
              <a:t>       </a:t>
            </a:r>
            <a:r>
              <a:rPr lang="ru-RU" sz="2800" b="1" dirty="0">
                <a:ea typeface="Calibri"/>
                <a:cs typeface="Times New Roman"/>
              </a:rPr>
              <a:t>Всех добрее и милее, всех богаче и щедрее</a:t>
            </a:r>
            <a:r>
              <a:rPr lang="ru-RU" sz="2800" b="1" dirty="0" smtClean="0">
                <a:ea typeface="Calibri"/>
                <a:cs typeface="Times New Roman"/>
              </a:rPr>
              <a:t>.</a:t>
            </a:r>
          </a:p>
          <a:p>
            <a:pPr marL="0" indent="0">
              <a:lnSpc>
                <a:spcPct val="115000"/>
              </a:lnSpc>
              <a:spcAft>
                <a:spcPts val="1000"/>
              </a:spcAft>
              <a:buNone/>
            </a:pPr>
            <a:endParaRPr lang="ru-RU" sz="2800" b="1" dirty="0">
              <a:latin typeface="Times New Roman"/>
              <a:ea typeface="Calibri"/>
              <a:cs typeface="Times New Roman"/>
            </a:endParaRPr>
          </a:p>
          <a:p>
            <a:pPr marL="0" indent="0">
              <a:lnSpc>
                <a:spcPct val="115000"/>
              </a:lnSpc>
              <a:spcAft>
                <a:spcPts val="1000"/>
              </a:spcAft>
              <a:buNone/>
            </a:pPr>
            <a:endParaRPr lang="ru-RU" sz="2800" dirty="0" smtClean="0">
              <a:latin typeface="Times New Roman"/>
              <a:ea typeface="Calibri"/>
              <a:cs typeface="Times New Roman"/>
            </a:endParaRPr>
          </a:p>
          <a:p>
            <a:pPr marL="0" indent="0">
              <a:lnSpc>
                <a:spcPct val="115000"/>
              </a:lnSpc>
              <a:spcAft>
                <a:spcPts val="1000"/>
              </a:spcAft>
              <a:buNone/>
            </a:pPr>
            <a:r>
              <a:rPr lang="ru-RU" sz="2800" dirty="0">
                <a:latin typeface="Times New Roman"/>
                <a:ea typeface="Calibri"/>
                <a:cs typeface="Times New Roman"/>
              </a:rPr>
              <a:t> </a:t>
            </a:r>
            <a:r>
              <a:rPr lang="ru-RU" sz="2800" dirty="0" smtClean="0">
                <a:latin typeface="Times New Roman"/>
                <a:ea typeface="Calibri"/>
                <a:cs typeface="Times New Roman"/>
              </a:rPr>
              <a:t>                                                       </a:t>
            </a:r>
            <a:r>
              <a:rPr lang="ru-RU" sz="4300" b="1" dirty="0" smtClean="0">
                <a:latin typeface="+mj-lt"/>
                <a:ea typeface="Calibri"/>
                <a:cs typeface="Times New Roman"/>
              </a:rPr>
              <a:t>Земля </a:t>
            </a:r>
            <a:endParaRPr lang="ru-RU" sz="4300" b="1" dirty="0">
              <a:latin typeface="+mj-lt"/>
              <a:ea typeface="Calibri"/>
              <a:cs typeface="Times New Roman"/>
            </a:endParaRPr>
          </a:p>
          <a:p>
            <a:endParaRPr lang="ru-RU" dirty="0"/>
          </a:p>
        </p:txBody>
      </p:sp>
    </p:spTree>
    <p:extLst>
      <p:ext uri="{BB962C8B-B14F-4D97-AF65-F5344CB8AC3E}">
        <p14:creationId xmlns:p14="http://schemas.microsoft.com/office/powerpoint/2010/main" val="198018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80">
                                          <p:stCondLst>
                                            <p:cond delay="0"/>
                                          </p:stCondLst>
                                        </p:cTn>
                                        <p:tgtEl>
                                          <p:spTgt spid="3">
                                            <p:txEl>
                                              <p:pRg st="5" end="5"/>
                                            </p:txEl>
                                          </p:spTgt>
                                        </p:tgtEl>
                                      </p:cBhvr>
                                    </p:animEffect>
                                    <p:anim calcmode="lin" valueType="num">
                                      <p:cBhvr>
                                        <p:cTn id="8" dur="1822" tmFilter="0,0; 0.14,0.36; 0.43,0.73; 0.71,0.91; 1.0,1.0">
                                          <p:stCondLst>
                                            <p:cond delay="0"/>
                                          </p:stCondLst>
                                        </p:cTn>
                                        <p:tgtEl>
                                          <p:spTgt spid="3">
                                            <p:txEl>
                                              <p:pRg st="5" end="5"/>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5" end="5"/>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5" end="5"/>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5" end="5"/>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5" end="5"/>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5" end="5"/>
                                            </p:txEl>
                                          </p:spTgt>
                                        </p:tgtEl>
                                      </p:cBhvr>
                                      <p:to x="100000" y="60000"/>
                                    </p:animScale>
                                    <p:animScale>
                                      <p:cBhvr>
                                        <p:cTn id="14" dur="166" decel="50000">
                                          <p:stCondLst>
                                            <p:cond delay="676"/>
                                          </p:stCondLst>
                                        </p:cTn>
                                        <p:tgtEl>
                                          <p:spTgt spid="3">
                                            <p:txEl>
                                              <p:pRg st="5" end="5"/>
                                            </p:txEl>
                                          </p:spTgt>
                                        </p:tgtEl>
                                      </p:cBhvr>
                                      <p:to x="100000" y="100000"/>
                                    </p:animScale>
                                    <p:animScale>
                                      <p:cBhvr>
                                        <p:cTn id="15" dur="26">
                                          <p:stCondLst>
                                            <p:cond delay="1312"/>
                                          </p:stCondLst>
                                        </p:cTn>
                                        <p:tgtEl>
                                          <p:spTgt spid="3">
                                            <p:txEl>
                                              <p:pRg st="5" end="5"/>
                                            </p:txEl>
                                          </p:spTgt>
                                        </p:tgtEl>
                                      </p:cBhvr>
                                      <p:to x="100000" y="80000"/>
                                    </p:animScale>
                                    <p:animScale>
                                      <p:cBhvr>
                                        <p:cTn id="16" dur="166" decel="50000">
                                          <p:stCondLst>
                                            <p:cond delay="1338"/>
                                          </p:stCondLst>
                                        </p:cTn>
                                        <p:tgtEl>
                                          <p:spTgt spid="3">
                                            <p:txEl>
                                              <p:pRg st="5" end="5"/>
                                            </p:txEl>
                                          </p:spTgt>
                                        </p:tgtEl>
                                      </p:cBhvr>
                                      <p:to x="100000" y="100000"/>
                                    </p:animScale>
                                    <p:animScale>
                                      <p:cBhvr>
                                        <p:cTn id="17" dur="26">
                                          <p:stCondLst>
                                            <p:cond delay="1642"/>
                                          </p:stCondLst>
                                        </p:cTn>
                                        <p:tgtEl>
                                          <p:spTgt spid="3">
                                            <p:txEl>
                                              <p:pRg st="5" end="5"/>
                                            </p:txEl>
                                          </p:spTgt>
                                        </p:tgtEl>
                                      </p:cBhvr>
                                      <p:to x="100000" y="90000"/>
                                    </p:animScale>
                                    <p:animScale>
                                      <p:cBhvr>
                                        <p:cTn id="18" dur="166" decel="50000">
                                          <p:stCondLst>
                                            <p:cond delay="1668"/>
                                          </p:stCondLst>
                                        </p:cTn>
                                        <p:tgtEl>
                                          <p:spTgt spid="3">
                                            <p:txEl>
                                              <p:pRg st="5" end="5"/>
                                            </p:txEl>
                                          </p:spTgt>
                                        </p:tgtEl>
                                      </p:cBhvr>
                                      <p:to x="100000" y="100000"/>
                                    </p:animScale>
                                    <p:animScale>
                                      <p:cBhvr>
                                        <p:cTn id="19" dur="26">
                                          <p:stCondLst>
                                            <p:cond delay="1808"/>
                                          </p:stCondLst>
                                        </p:cTn>
                                        <p:tgtEl>
                                          <p:spTgt spid="3">
                                            <p:txEl>
                                              <p:pRg st="5" end="5"/>
                                            </p:txEl>
                                          </p:spTgt>
                                        </p:tgtEl>
                                      </p:cBhvr>
                                      <p:to x="100000" y="95000"/>
                                    </p:animScale>
                                    <p:animScale>
                                      <p:cBhvr>
                                        <p:cTn id="20" dur="166" decel="50000">
                                          <p:stCondLst>
                                            <p:cond delay="1834"/>
                                          </p:stCondLst>
                                        </p:cTn>
                                        <p:tgtEl>
                                          <p:spTgt spid="3">
                                            <p:txEl>
                                              <p:pRg st="5" end="5"/>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35675" y="195485"/>
            <a:ext cx="8911687" cy="833215"/>
          </a:xfrm>
        </p:spPr>
        <p:txBody>
          <a:bodyPr>
            <a:normAutofit/>
          </a:bodyPr>
          <a:lstStyle/>
          <a:p>
            <a:pPr algn="ctr"/>
            <a:r>
              <a:rPr lang="ru-RU" sz="2800" b="1" dirty="0" smtClean="0">
                <a:solidFill>
                  <a:schemeClr val="accent1">
                    <a:lumMod val="75000"/>
                  </a:schemeClr>
                </a:solidFill>
              </a:rPr>
              <a:t>Прием «Кластер»</a:t>
            </a:r>
            <a:endParaRPr lang="ru-RU" sz="2800" b="1" dirty="0">
              <a:solidFill>
                <a:schemeClr val="accent1">
                  <a:lumMod val="75000"/>
                </a:schemeClr>
              </a:solidFill>
            </a:endParaRPr>
          </a:p>
        </p:txBody>
      </p:sp>
      <p:sp>
        <p:nvSpPr>
          <p:cNvPr id="3" name="Содержимое 2"/>
          <p:cNvSpPr>
            <a:spLocks noGrp="1"/>
          </p:cNvSpPr>
          <p:nvPr>
            <p:ph idx="1"/>
          </p:nvPr>
        </p:nvSpPr>
        <p:spPr>
          <a:xfrm>
            <a:off x="1173163" y="771525"/>
            <a:ext cx="9975849" cy="5025397"/>
          </a:xfrm>
        </p:spPr>
        <p:txBody>
          <a:bodyPr/>
          <a:lstStyle/>
          <a:p>
            <a:pPr>
              <a:spcBef>
                <a:spcPts val="0"/>
              </a:spcBef>
            </a:pPr>
            <a:r>
              <a:rPr lang="ru-RU" sz="2400" dirty="0" smtClean="0">
                <a:solidFill>
                  <a:schemeClr val="tx1"/>
                </a:solidFill>
              </a:rPr>
              <a:t>Информация, касающаяся какого – либо понятия, описанного в тексте, систематизируется в виде кластеров. В центре находится ключевое понятие. Последующие ассоциации обучающиеся логически связывают с ключевым понятием. В результате получается подобие опорного конспекта по изучаемой теме. </a:t>
            </a:r>
          </a:p>
          <a:p>
            <a:pPr marL="0" indent="0">
              <a:spcBef>
                <a:spcPts val="0"/>
              </a:spcBef>
              <a:buNone/>
            </a:pPr>
            <a:endParaRPr lang="ru-RU" sz="2400" dirty="0" smtClean="0">
              <a:solidFill>
                <a:schemeClr val="tx1"/>
              </a:solidFill>
            </a:endParaRPr>
          </a:p>
          <a:p>
            <a:pPr>
              <a:spcBef>
                <a:spcPts val="0"/>
              </a:spcBef>
            </a:pPr>
            <a:r>
              <a:rPr lang="ru-RU" sz="2400" dirty="0" smtClean="0">
                <a:solidFill>
                  <a:schemeClr val="tx1"/>
                </a:solidFill>
              </a:rPr>
              <a:t>Повторение темы «Природно-хозяйственный комплекс Кубани»  (7 класс). Дети вспоминаю всё, что знают по теме, и составляют кластер.</a:t>
            </a:r>
          </a:p>
          <a:p>
            <a:pPr>
              <a:buNone/>
            </a:pPr>
            <a:endParaRPr lang="ru-RU" dirty="0" smtClean="0"/>
          </a:p>
          <a:p>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35675" y="195485"/>
            <a:ext cx="8911687" cy="833215"/>
          </a:xfrm>
        </p:spPr>
        <p:txBody>
          <a:bodyPr>
            <a:normAutofit/>
          </a:bodyPr>
          <a:lstStyle/>
          <a:p>
            <a:pPr algn="ctr"/>
            <a:r>
              <a:rPr lang="ru-RU" sz="2800" b="1" dirty="0" smtClean="0">
                <a:solidFill>
                  <a:schemeClr val="accent1">
                    <a:lumMod val="75000"/>
                  </a:schemeClr>
                </a:solidFill>
              </a:rPr>
              <a:t>Прием «Кластер»</a:t>
            </a:r>
            <a:endParaRPr lang="ru-RU" sz="2800" b="1" dirty="0">
              <a:solidFill>
                <a:schemeClr val="accent1">
                  <a:lumMod val="75000"/>
                </a:schemeClr>
              </a:solidFill>
            </a:endParaRPr>
          </a:p>
        </p:txBody>
      </p:sp>
      <p:sp>
        <p:nvSpPr>
          <p:cNvPr id="3" name="Содержимое 2"/>
          <p:cNvSpPr>
            <a:spLocks noGrp="1"/>
          </p:cNvSpPr>
          <p:nvPr>
            <p:ph idx="1"/>
          </p:nvPr>
        </p:nvSpPr>
        <p:spPr>
          <a:xfrm>
            <a:off x="1528763" y="885825"/>
            <a:ext cx="9975849" cy="5025397"/>
          </a:xfrm>
        </p:spPr>
        <p:txBody>
          <a:bodyPr/>
          <a:lstStyle/>
          <a:p>
            <a:pPr>
              <a:buNone/>
            </a:pPr>
            <a:endParaRPr lang="ru-RU" dirty="0" smtClean="0"/>
          </a:p>
          <a:p>
            <a:endParaRPr lang="ru-RU" dirty="0"/>
          </a:p>
        </p:txBody>
      </p:sp>
      <p:sp>
        <p:nvSpPr>
          <p:cNvPr id="4" name="Овал 3"/>
          <p:cNvSpPr/>
          <p:nvPr/>
        </p:nvSpPr>
        <p:spPr>
          <a:xfrm>
            <a:off x="4669631" y="3294066"/>
            <a:ext cx="2986089" cy="13858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t>Природно-хозяйственный комплекс</a:t>
            </a:r>
            <a:endParaRPr lang="ru-RU" b="1" dirty="0"/>
          </a:p>
        </p:txBody>
      </p:sp>
      <p:sp>
        <p:nvSpPr>
          <p:cNvPr id="5" name="Овал 4"/>
          <p:cNvSpPr/>
          <p:nvPr/>
        </p:nvSpPr>
        <p:spPr>
          <a:xfrm>
            <a:off x="4669631" y="1241427"/>
            <a:ext cx="2214562" cy="86677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t>Моря</a:t>
            </a:r>
            <a:endParaRPr lang="ru-RU" b="1" dirty="0"/>
          </a:p>
        </p:txBody>
      </p:sp>
      <p:sp>
        <p:nvSpPr>
          <p:cNvPr id="6" name="Овал 5"/>
          <p:cNvSpPr/>
          <p:nvPr/>
        </p:nvSpPr>
        <p:spPr>
          <a:xfrm>
            <a:off x="8958263" y="512768"/>
            <a:ext cx="2262187" cy="12858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t>Азовское море</a:t>
            </a:r>
            <a:endParaRPr lang="ru-RU" b="1" dirty="0"/>
          </a:p>
        </p:txBody>
      </p:sp>
      <p:sp>
        <p:nvSpPr>
          <p:cNvPr id="7" name="Овал 6"/>
          <p:cNvSpPr/>
          <p:nvPr/>
        </p:nvSpPr>
        <p:spPr>
          <a:xfrm>
            <a:off x="4895851" y="5397501"/>
            <a:ext cx="2262187" cy="12858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t>Морские побережья</a:t>
            </a:r>
            <a:endParaRPr lang="ru-RU" b="1" dirty="0"/>
          </a:p>
        </p:txBody>
      </p:sp>
      <p:sp>
        <p:nvSpPr>
          <p:cNvPr id="8" name="Овал 7"/>
          <p:cNvSpPr/>
          <p:nvPr/>
        </p:nvSpPr>
        <p:spPr>
          <a:xfrm>
            <a:off x="9099550" y="2030417"/>
            <a:ext cx="2262187" cy="12858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t>Чёрное море</a:t>
            </a:r>
            <a:endParaRPr lang="ru-RU" b="1" dirty="0"/>
          </a:p>
        </p:txBody>
      </p:sp>
      <p:sp>
        <p:nvSpPr>
          <p:cNvPr id="9" name="Овал 8"/>
          <p:cNvSpPr/>
          <p:nvPr/>
        </p:nvSpPr>
        <p:spPr>
          <a:xfrm>
            <a:off x="1103313" y="3087688"/>
            <a:ext cx="2262187" cy="12858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t>Предгорья и горы</a:t>
            </a:r>
            <a:endParaRPr lang="ru-RU" b="1" dirty="0"/>
          </a:p>
        </p:txBody>
      </p:sp>
      <p:cxnSp>
        <p:nvCxnSpPr>
          <p:cNvPr id="11" name="Прямая со стрелкой 10"/>
          <p:cNvCxnSpPr/>
          <p:nvPr/>
        </p:nvCxnSpPr>
        <p:spPr>
          <a:xfrm>
            <a:off x="7559677" y="4241010"/>
            <a:ext cx="1216023" cy="58499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Прямая со стрелкой 11"/>
          <p:cNvCxnSpPr>
            <a:stCxn id="5" idx="6"/>
          </p:cNvCxnSpPr>
          <p:nvPr/>
        </p:nvCxnSpPr>
        <p:spPr>
          <a:xfrm flipV="1">
            <a:off x="6884193" y="1016001"/>
            <a:ext cx="2074070" cy="65881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Прямая со стрелкой 14"/>
          <p:cNvCxnSpPr>
            <a:endCxn id="7" idx="0"/>
          </p:cNvCxnSpPr>
          <p:nvPr/>
        </p:nvCxnSpPr>
        <p:spPr>
          <a:xfrm>
            <a:off x="6026945" y="4679954"/>
            <a:ext cx="0" cy="71754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Прямая со стрелкой 17"/>
          <p:cNvCxnSpPr/>
          <p:nvPr/>
        </p:nvCxnSpPr>
        <p:spPr>
          <a:xfrm flipH="1">
            <a:off x="3365500" y="3798891"/>
            <a:ext cx="1304131" cy="634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 name="Прямая со стрелкой 20"/>
          <p:cNvCxnSpPr/>
          <p:nvPr/>
        </p:nvCxnSpPr>
        <p:spPr>
          <a:xfrm flipV="1">
            <a:off x="5776912" y="2108200"/>
            <a:ext cx="0" cy="118586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 name="Прямая со стрелкой 28"/>
          <p:cNvCxnSpPr>
            <a:stCxn id="5" idx="6"/>
          </p:cNvCxnSpPr>
          <p:nvPr/>
        </p:nvCxnSpPr>
        <p:spPr>
          <a:xfrm>
            <a:off x="6884193" y="1674814"/>
            <a:ext cx="2215357" cy="83978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25" name="Овал 1024"/>
          <p:cNvSpPr/>
          <p:nvPr/>
        </p:nvSpPr>
        <p:spPr>
          <a:xfrm>
            <a:off x="8775698" y="4581526"/>
            <a:ext cx="2444752" cy="134937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t>Степь</a:t>
            </a:r>
            <a:endParaRPr lang="ru-RU" b="1" dirty="0"/>
          </a:p>
        </p:txBody>
      </p:sp>
    </p:spTree>
    <p:extLst>
      <p:ext uri="{BB962C8B-B14F-4D97-AF65-F5344CB8AC3E}">
        <p14:creationId xmlns:p14="http://schemas.microsoft.com/office/powerpoint/2010/main" val="123042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500" fill="hold"/>
                                        <p:tgtEl>
                                          <p:spTgt spid="21"/>
                                        </p:tgtEl>
                                        <p:attrNameLst>
                                          <p:attrName>ppt_x</p:attrName>
                                        </p:attrNameLst>
                                      </p:cBhvr>
                                      <p:tavLst>
                                        <p:tav tm="0">
                                          <p:val>
                                            <p:strVal val="#ppt_x"/>
                                          </p:val>
                                        </p:tav>
                                        <p:tav tm="100000">
                                          <p:val>
                                            <p:strVal val="#ppt_x"/>
                                          </p:val>
                                        </p:tav>
                                      </p:tavLst>
                                    </p:anim>
                                    <p:anim calcmode="lin" valueType="num">
                                      <p:cBhvr additive="base">
                                        <p:cTn id="19"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fill="hold"/>
                                        <p:tgtEl>
                                          <p:spTgt spid="18"/>
                                        </p:tgtEl>
                                        <p:attrNameLst>
                                          <p:attrName>ppt_x</p:attrName>
                                        </p:attrNameLst>
                                      </p:cBhvr>
                                      <p:tavLst>
                                        <p:tav tm="0">
                                          <p:val>
                                            <p:strVal val="#ppt_x"/>
                                          </p:val>
                                        </p:tav>
                                        <p:tav tm="100000">
                                          <p:val>
                                            <p:strVal val="#ppt_x"/>
                                          </p:val>
                                        </p:tav>
                                      </p:tavLst>
                                    </p:anim>
                                    <p:anim calcmode="lin" valueType="num">
                                      <p:cBhvr additive="base">
                                        <p:cTn id="31"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additive="base">
                                        <p:cTn id="36" dur="500" fill="hold"/>
                                        <p:tgtEl>
                                          <p:spTgt spid="6"/>
                                        </p:tgtEl>
                                        <p:attrNameLst>
                                          <p:attrName>ppt_x</p:attrName>
                                        </p:attrNameLst>
                                      </p:cBhvr>
                                      <p:tavLst>
                                        <p:tav tm="0">
                                          <p:val>
                                            <p:strVal val="#ppt_x"/>
                                          </p:val>
                                        </p:tav>
                                        <p:tav tm="100000">
                                          <p:val>
                                            <p:strVal val="#ppt_x"/>
                                          </p:val>
                                        </p:tav>
                                      </p:tavLst>
                                    </p:anim>
                                    <p:anim calcmode="lin" valueType="num">
                                      <p:cBhvr additive="base">
                                        <p:cTn id="3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ppt_x"/>
                                          </p:val>
                                        </p:tav>
                                        <p:tav tm="100000">
                                          <p:val>
                                            <p:strVal val="#ppt_x"/>
                                          </p:val>
                                        </p:tav>
                                      </p:tavLst>
                                    </p:anim>
                                    <p:anim calcmode="lin" valueType="num">
                                      <p:cBhvr additive="base">
                                        <p:cTn id="4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additive="base">
                                        <p:cTn id="48" dur="500" fill="hold"/>
                                        <p:tgtEl>
                                          <p:spTgt spid="9"/>
                                        </p:tgtEl>
                                        <p:attrNameLst>
                                          <p:attrName>ppt_x</p:attrName>
                                        </p:attrNameLst>
                                      </p:cBhvr>
                                      <p:tavLst>
                                        <p:tav tm="0">
                                          <p:val>
                                            <p:strVal val="#ppt_x"/>
                                          </p:val>
                                        </p:tav>
                                        <p:tav tm="100000">
                                          <p:val>
                                            <p:strVal val="#ppt_x"/>
                                          </p:val>
                                        </p:tav>
                                      </p:tavLst>
                                    </p:anim>
                                    <p:anim calcmode="lin" valueType="num">
                                      <p:cBhvr additive="base">
                                        <p:cTn id="4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additive="base">
                                        <p:cTn id="54" dur="500" fill="hold"/>
                                        <p:tgtEl>
                                          <p:spTgt spid="11"/>
                                        </p:tgtEl>
                                        <p:attrNameLst>
                                          <p:attrName>ppt_x</p:attrName>
                                        </p:attrNameLst>
                                      </p:cBhvr>
                                      <p:tavLst>
                                        <p:tav tm="0">
                                          <p:val>
                                            <p:strVal val="#ppt_x"/>
                                          </p:val>
                                        </p:tav>
                                        <p:tav tm="100000">
                                          <p:val>
                                            <p:strVal val="#ppt_x"/>
                                          </p:val>
                                        </p:tav>
                                      </p:tavLst>
                                    </p:anim>
                                    <p:anim calcmode="lin" valueType="num">
                                      <p:cBhvr additive="base">
                                        <p:cTn id="5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7"/>
                                        </p:tgtEl>
                                        <p:attrNameLst>
                                          <p:attrName>style.visibility</p:attrName>
                                        </p:attrNameLst>
                                      </p:cBhvr>
                                      <p:to>
                                        <p:strVal val="visible"/>
                                      </p:to>
                                    </p:set>
                                    <p:anim calcmode="lin" valueType="num">
                                      <p:cBhvr additive="base">
                                        <p:cTn id="60" dur="500" fill="hold"/>
                                        <p:tgtEl>
                                          <p:spTgt spid="7"/>
                                        </p:tgtEl>
                                        <p:attrNameLst>
                                          <p:attrName>ppt_x</p:attrName>
                                        </p:attrNameLst>
                                      </p:cBhvr>
                                      <p:tavLst>
                                        <p:tav tm="0">
                                          <p:val>
                                            <p:strVal val="#ppt_x"/>
                                          </p:val>
                                        </p:tav>
                                        <p:tav tm="100000">
                                          <p:val>
                                            <p:strVal val="#ppt_x"/>
                                          </p:val>
                                        </p:tav>
                                      </p:tavLst>
                                    </p:anim>
                                    <p:anim calcmode="lin" valueType="num">
                                      <p:cBhvr additive="base">
                                        <p:cTn id="6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nodeType="clickEffect">
                                  <p:stCondLst>
                                    <p:cond delay="0"/>
                                  </p:stCondLst>
                                  <p:childTnLst>
                                    <p:set>
                                      <p:cBhvr>
                                        <p:cTn id="65" dur="1" fill="hold">
                                          <p:stCondLst>
                                            <p:cond delay="0"/>
                                          </p:stCondLst>
                                        </p:cTn>
                                        <p:tgtEl>
                                          <p:spTgt spid="12"/>
                                        </p:tgtEl>
                                        <p:attrNameLst>
                                          <p:attrName>style.visibility</p:attrName>
                                        </p:attrNameLst>
                                      </p:cBhvr>
                                      <p:to>
                                        <p:strVal val="visible"/>
                                      </p:to>
                                    </p:set>
                                    <p:anim calcmode="lin" valueType="num">
                                      <p:cBhvr additive="base">
                                        <p:cTn id="66" dur="500" fill="hold"/>
                                        <p:tgtEl>
                                          <p:spTgt spid="12"/>
                                        </p:tgtEl>
                                        <p:attrNameLst>
                                          <p:attrName>ppt_x</p:attrName>
                                        </p:attrNameLst>
                                      </p:cBhvr>
                                      <p:tavLst>
                                        <p:tav tm="0">
                                          <p:val>
                                            <p:strVal val="#ppt_x"/>
                                          </p:val>
                                        </p:tav>
                                        <p:tav tm="100000">
                                          <p:val>
                                            <p:strVal val="#ppt_x"/>
                                          </p:val>
                                        </p:tav>
                                      </p:tavLst>
                                    </p:anim>
                                    <p:anim calcmode="lin" valueType="num">
                                      <p:cBhvr additive="base">
                                        <p:cTn id="67"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8"/>
                                        </p:tgtEl>
                                        <p:attrNameLst>
                                          <p:attrName>style.visibility</p:attrName>
                                        </p:attrNameLst>
                                      </p:cBhvr>
                                      <p:to>
                                        <p:strVal val="visible"/>
                                      </p:to>
                                    </p:set>
                                    <p:anim calcmode="lin" valueType="num">
                                      <p:cBhvr additive="base">
                                        <p:cTn id="72" dur="500" fill="hold"/>
                                        <p:tgtEl>
                                          <p:spTgt spid="8"/>
                                        </p:tgtEl>
                                        <p:attrNameLst>
                                          <p:attrName>ppt_x</p:attrName>
                                        </p:attrNameLst>
                                      </p:cBhvr>
                                      <p:tavLst>
                                        <p:tav tm="0">
                                          <p:val>
                                            <p:strVal val="#ppt_x"/>
                                          </p:val>
                                        </p:tav>
                                        <p:tav tm="100000">
                                          <p:val>
                                            <p:strVal val="#ppt_x"/>
                                          </p:val>
                                        </p:tav>
                                      </p:tavLst>
                                    </p:anim>
                                    <p:anim calcmode="lin" valueType="num">
                                      <p:cBhvr additive="base">
                                        <p:cTn id="7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P spid="7" grpId="0" animBg="1"/>
      <p:bldP spid="8" grpId="0" animBg="1"/>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28776" y="195485"/>
            <a:ext cx="9804399" cy="790353"/>
          </a:xfrm>
        </p:spPr>
        <p:txBody>
          <a:bodyPr>
            <a:normAutofit fontScale="90000"/>
          </a:bodyPr>
          <a:lstStyle/>
          <a:p>
            <a:pPr algn="ctr"/>
            <a:r>
              <a:rPr lang="ru-RU" sz="3100" b="1" dirty="0" smtClean="0">
                <a:solidFill>
                  <a:schemeClr val="accent1">
                    <a:lumMod val="75000"/>
                  </a:schemeClr>
                </a:solidFill>
              </a:rPr>
              <a:t>Прием «Верные и неверные утверждения»</a:t>
            </a:r>
            <a:r>
              <a:rPr lang="ru-RU" b="1" dirty="0" smtClean="0">
                <a:solidFill>
                  <a:schemeClr val="accent1">
                    <a:lumMod val="75000"/>
                  </a:schemeClr>
                </a:solidFill>
              </a:rPr>
              <a:t/>
            </a:r>
            <a:br>
              <a:rPr lang="ru-RU" b="1" dirty="0" smtClean="0">
                <a:solidFill>
                  <a:schemeClr val="accent1">
                    <a:lumMod val="75000"/>
                  </a:schemeClr>
                </a:solidFill>
              </a:rPr>
            </a:br>
            <a:endParaRPr lang="ru-RU" b="1" dirty="0">
              <a:solidFill>
                <a:schemeClr val="accent1">
                  <a:lumMod val="75000"/>
                </a:schemeClr>
              </a:solidFill>
            </a:endParaRPr>
          </a:p>
        </p:txBody>
      </p:sp>
      <p:sp>
        <p:nvSpPr>
          <p:cNvPr id="3" name="Содержимое 2"/>
          <p:cNvSpPr>
            <a:spLocks noGrp="1"/>
          </p:cNvSpPr>
          <p:nvPr>
            <p:ph idx="1"/>
          </p:nvPr>
        </p:nvSpPr>
        <p:spPr>
          <a:xfrm>
            <a:off x="2400301" y="928689"/>
            <a:ext cx="8001000" cy="5572124"/>
          </a:xfrm>
        </p:spPr>
        <p:txBody>
          <a:bodyPr>
            <a:normAutofit fontScale="85000" lnSpcReduction="20000"/>
          </a:bodyPr>
          <a:lstStyle/>
          <a:p>
            <a:pPr>
              <a:buNone/>
            </a:pPr>
            <a:r>
              <a:rPr lang="ru-RU" sz="2600" dirty="0" smtClean="0">
                <a:solidFill>
                  <a:schemeClr val="tx1"/>
                </a:solidFill>
              </a:rPr>
              <a:t>Учитель предлагает ряд утверждений по определенной теме. Учащиеся, выбирая только верные высказывания, описывают заданную тему, ситуацию, систему правил. </a:t>
            </a:r>
          </a:p>
          <a:p>
            <a:pPr>
              <a:buNone/>
            </a:pPr>
            <a:r>
              <a:rPr lang="ru-RU" sz="2600" dirty="0" smtClean="0">
                <a:solidFill>
                  <a:schemeClr val="tx1"/>
                </a:solidFill>
              </a:rPr>
              <a:t>Например, в </a:t>
            </a:r>
            <a:r>
              <a:rPr lang="ru-RU" sz="2600" dirty="0">
                <a:solidFill>
                  <a:schemeClr val="tx1"/>
                </a:solidFill>
              </a:rPr>
              <a:t>7</a:t>
            </a:r>
            <a:r>
              <a:rPr lang="ru-RU" sz="2600" dirty="0" smtClean="0">
                <a:solidFill>
                  <a:schemeClr val="tx1"/>
                </a:solidFill>
              </a:rPr>
              <a:t>-м классе по теме «Обычаи и  традиции  </a:t>
            </a:r>
            <a:r>
              <a:rPr lang="ru-RU" sz="2600" dirty="0" err="1" smtClean="0">
                <a:solidFill>
                  <a:schemeClr val="tx1"/>
                </a:solidFill>
              </a:rPr>
              <a:t>адыгов</a:t>
            </a:r>
            <a:r>
              <a:rPr lang="ru-RU" sz="2600" dirty="0" smtClean="0">
                <a:solidFill>
                  <a:schemeClr val="tx1"/>
                </a:solidFill>
              </a:rPr>
              <a:t> и ногайцев» можно рассмотреть следующие утверждения:</a:t>
            </a:r>
          </a:p>
          <a:p>
            <a:pPr>
              <a:lnSpc>
                <a:spcPct val="115000"/>
              </a:lnSpc>
            </a:pPr>
            <a:r>
              <a:rPr lang="ru-RU" dirty="0">
                <a:latin typeface="Times New Roman"/>
                <a:ea typeface="Times New Roman"/>
                <a:cs typeface="Times New Roman"/>
              </a:rPr>
              <a:t>1. Кубань является полиэтническим регионом  </a:t>
            </a:r>
            <a:r>
              <a:rPr lang="ru-RU" dirty="0" smtClean="0">
                <a:latin typeface="Times New Roman"/>
                <a:ea typeface="Times New Roman"/>
                <a:cs typeface="Times New Roman"/>
              </a:rPr>
              <a:t>- ДА</a:t>
            </a:r>
            <a:endParaRPr lang="ru-RU" sz="1600" dirty="0">
              <a:latin typeface="Calibri"/>
              <a:ea typeface="Calibri"/>
              <a:cs typeface="Times New Roman"/>
            </a:endParaRPr>
          </a:p>
          <a:p>
            <a:pPr>
              <a:lnSpc>
                <a:spcPct val="115000"/>
              </a:lnSpc>
            </a:pPr>
            <a:r>
              <a:rPr lang="ru-RU" dirty="0">
                <a:latin typeface="Times New Roman"/>
                <a:ea typeface="Times New Roman"/>
                <a:cs typeface="Times New Roman"/>
              </a:rPr>
              <a:t>2. Во все времена  на Кубани  проживал один народ – </a:t>
            </a:r>
            <a:r>
              <a:rPr lang="ru-RU" dirty="0" smtClean="0">
                <a:latin typeface="Times New Roman"/>
                <a:ea typeface="Times New Roman"/>
                <a:cs typeface="Times New Roman"/>
              </a:rPr>
              <a:t>НЕТ</a:t>
            </a:r>
            <a:endParaRPr lang="ru-RU" sz="1600" dirty="0">
              <a:latin typeface="Calibri"/>
              <a:ea typeface="Calibri"/>
              <a:cs typeface="Times New Roman"/>
            </a:endParaRPr>
          </a:p>
          <a:p>
            <a:pPr>
              <a:lnSpc>
                <a:spcPct val="115000"/>
              </a:lnSpc>
            </a:pPr>
            <a:r>
              <a:rPr lang="ru-RU" dirty="0">
                <a:latin typeface="Times New Roman"/>
                <a:ea typeface="Times New Roman"/>
                <a:cs typeface="Times New Roman"/>
              </a:rPr>
              <a:t>3. </a:t>
            </a:r>
            <a:r>
              <a:rPr lang="ru-RU" dirty="0" err="1">
                <a:latin typeface="Times New Roman"/>
                <a:ea typeface="Times New Roman"/>
                <a:cs typeface="Times New Roman"/>
              </a:rPr>
              <a:t>Адыги</a:t>
            </a:r>
            <a:r>
              <a:rPr lang="ru-RU" dirty="0">
                <a:latin typeface="Times New Roman"/>
                <a:ea typeface="Times New Roman"/>
                <a:cs typeface="Times New Roman"/>
              </a:rPr>
              <a:t> не являются коренным  населением Кубани – </a:t>
            </a:r>
            <a:r>
              <a:rPr lang="ru-RU" dirty="0" smtClean="0">
                <a:latin typeface="Times New Roman"/>
                <a:ea typeface="Times New Roman"/>
                <a:cs typeface="Times New Roman"/>
              </a:rPr>
              <a:t>НЕТ</a:t>
            </a:r>
            <a:endParaRPr lang="ru-RU" sz="1600" dirty="0">
              <a:latin typeface="Calibri"/>
              <a:ea typeface="Calibri"/>
              <a:cs typeface="Times New Roman"/>
            </a:endParaRPr>
          </a:p>
          <a:p>
            <a:pPr>
              <a:lnSpc>
                <a:spcPct val="115000"/>
              </a:lnSpc>
            </a:pPr>
            <a:r>
              <a:rPr lang="ru-RU" dirty="0">
                <a:latin typeface="Times New Roman"/>
                <a:ea typeface="Times New Roman"/>
                <a:cs typeface="Times New Roman"/>
              </a:rPr>
              <a:t>4. Обычай  гостеприимства есть у всех народов   - </a:t>
            </a:r>
            <a:r>
              <a:rPr lang="ru-RU" dirty="0" smtClean="0">
                <a:latin typeface="Times New Roman"/>
                <a:ea typeface="Times New Roman"/>
                <a:cs typeface="Times New Roman"/>
              </a:rPr>
              <a:t>ДА</a:t>
            </a:r>
            <a:endParaRPr lang="ru-RU" sz="1600" dirty="0">
              <a:latin typeface="Calibri"/>
              <a:ea typeface="Calibri"/>
              <a:cs typeface="Times New Roman"/>
            </a:endParaRPr>
          </a:p>
          <a:p>
            <a:pPr>
              <a:lnSpc>
                <a:spcPct val="115000"/>
              </a:lnSpc>
            </a:pPr>
            <a:r>
              <a:rPr lang="ru-RU" dirty="0">
                <a:latin typeface="Times New Roman"/>
                <a:ea typeface="Times New Roman"/>
                <a:cs typeface="Times New Roman"/>
              </a:rPr>
              <a:t>5. Куначество и </a:t>
            </a:r>
            <a:r>
              <a:rPr lang="ru-RU" dirty="0" err="1">
                <a:latin typeface="Times New Roman"/>
                <a:ea typeface="Times New Roman"/>
                <a:cs typeface="Times New Roman"/>
              </a:rPr>
              <a:t>аталычество</a:t>
            </a:r>
            <a:r>
              <a:rPr lang="ru-RU" dirty="0">
                <a:latin typeface="Times New Roman"/>
                <a:ea typeface="Times New Roman"/>
                <a:cs typeface="Times New Roman"/>
              </a:rPr>
              <a:t> – обычай  ногайцев – НЕТ</a:t>
            </a:r>
            <a:endParaRPr lang="ru-RU" sz="1600" dirty="0">
              <a:latin typeface="Calibri"/>
              <a:ea typeface="Calibri"/>
              <a:cs typeface="Times New Roman"/>
            </a:endParaRPr>
          </a:p>
          <a:p>
            <a:pPr>
              <a:lnSpc>
                <a:spcPct val="115000"/>
              </a:lnSpc>
            </a:pPr>
            <a:r>
              <a:rPr lang="ru-RU" dirty="0">
                <a:latin typeface="Times New Roman"/>
                <a:ea typeface="Times New Roman"/>
                <a:cs typeface="Times New Roman"/>
              </a:rPr>
              <a:t>6. Кровная месть использовалась как средство  самообороны -  ДА</a:t>
            </a:r>
            <a:endParaRPr lang="ru-RU" sz="1600" dirty="0">
              <a:latin typeface="Calibri"/>
              <a:ea typeface="Calibri"/>
              <a:cs typeface="Times New Roman"/>
            </a:endParaRPr>
          </a:p>
          <a:p>
            <a:pPr>
              <a:lnSpc>
                <a:spcPct val="115000"/>
              </a:lnSpc>
            </a:pPr>
            <a:r>
              <a:rPr lang="ru-RU" dirty="0">
                <a:latin typeface="Times New Roman"/>
                <a:ea typeface="Times New Roman"/>
                <a:cs typeface="Times New Roman"/>
              </a:rPr>
              <a:t>7.  Культура народов Кубани тесно  взаимосвязаны – ДА</a:t>
            </a:r>
            <a:endParaRPr lang="ru-RU" sz="1600" dirty="0">
              <a:latin typeface="Calibri"/>
              <a:ea typeface="Calibri"/>
              <a:cs typeface="Times New Roman"/>
            </a:endParaRPr>
          </a:p>
          <a:p>
            <a:pPr>
              <a:lnSpc>
                <a:spcPct val="115000"/>
              </a:lnSpc>
            </a:pPr>
            <a:r>
              <a:rPr lang="ru-RU" dirty="0">
                <a:latin typeface="Times New Roman"/>
                <a:ea typeface="Times New Roman"/>
                <a:cs typeface="Times New Roman"/>
              </a:rPr>
              <a:t>8. Самым популярным танцем горцев является  лезгинка – ДА</a:t>
            </a:r>
            <a:endParaRPr lang="ru-RU" sz="1600" dirty="0">
              <a:latin typeface="Calibri"/>
              <a:ea typeface="Calibri"/>
              <a:cs typeface="Times New Roman"/>
            </a:endParaRPr>
          </a:p>
          <a:p>
            <a:pPr>
              <a:lnSpc>
                <a:spcPct val="115000"/>
              </a:lnSpc>
            </a:pPr>
            <a:r>
              <a:rPr lang="ru-RU" dirty="0">
                <a:latin typeface="Times New Roman"/>
                <a:ea typeface="Times New Roman"/>
                <a:cs typeface="Times New Roman"/>
              </a:rPr>
              <a:t>9. Народы Кубани исповедовали только  христианство – НЕТ</a:t>
            </a:r>
            <a:endParaRPr lang="ru-RU" sz="1600" dirty="0">
              <a:latin typeface="Calibri"/>
              <a:ea typeface="Calibri"/>
              <a:cs typeface="Times New Roman"/>
            </a:endParaRPr>
          </a:p>
          <a:p>
            <a:pPr>
              <a:lnSpc>
                <a:spcPct val="115000"/>
              </a:lnSpc>
            </a:pPr>
            <a:r>
              <a:rPr lang="ru-RU" dirty="0">
                <a:latin typeface="Times New Roman"/>
                <a:ea typeface="Times New Roman"/>
                <a:cs typeface="Times New Roman"/>
              </a:rPr>
              <a:t>10. Все народы Кубани были оседлыми – НЕТ.</a:t>
            </a:r>
            <a:endParaRPr lang="ru-RU" sz="1600" dirty="0">
              <a:latin typeface="Calibri"/>
              <a:ea typeface="Calibri"/>
              <a:cs typeface="Times New Roman"/>
            </a:endParaRPr>
          </a:p>
          <a:p>
            <a:endParaRPr lang="ru-RU" dirty="0"/>
          </a:p>
        </p:txBody>
      </p:sp>
      <p:pic>
        <p:nvPicPr>
          <p:cNvPr id="4" name="Рисунок 3" descr="hello_html_737da0cf.png"/>
          <p:cNvPicPr>
            <a:picLocks noChangeAspect="1"/>
          </p:cNvPicPr>
          <p:nvPr/>
        </p:nvPicPr>
        <p:blipFill>
          <a:blip r:embed="rId2"/>
          <a:stretch>
            <a:fillRect/>
          </a:stretch>
        </p:blipFill>
        <p:spPr>
          <a:xfrm>
            <a:off x="473498" y="1741339"/>
            <a:ext cx="1901402" cy="2849709"/>
          </a:xfrm>
          <a:prstGeom prst="rect">
            <a:avLst/>
          </a:prstGeom>
        </p:spPr>
      </p:pic>
      <p:pic>
        <p:nvPicPr>
          <p:cNvPr id="6" name="Рисунок 5" descr="teacher-png-teacher-png-clipart-512.png"/>
          <p:cNvPicPr>
            <a:picLocks noChangeAspect="1"/>
          </p:cNvPicPr>
          <p:nvPr/>
        </p:nvPicPr>
        <p:blipFill>
          <a:blip r:embed="rId3"/>
          <a:stretch>
            <a:fillRect/>
          </a:stretch>
        </p:blipFill>
        <p:spPr>
          <a:xfrm>
            <a:off x="8958262" y="2843210"/>
            <a:ext cx="3495675" cy="34956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ppt_x"/>
                                          </p:val>
                                        </p:tav>
                                        <p:tav tm="100000">
                                          <p:val>
                                            <p:strVal val="#ppt_x"/>
                                          </p:val>
                                        </p:tav>
                                      </p:tavLst>
                                    </p:anim>
                                    <p:anim calcmode="lin" valueType="num">
                                      <p:cBhvr additive="base">
                                        <p:cTn id="2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fade">
                                      <p:cBhvr>
                                        <p:cTn id="28"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92925" y="535210"/>
            <a:ext cx="8911687" cy="1280890"/>
          </a:xfrm>
        </p:spPr>
        <p:txBody>
          <a:bodyPr>
            <a:noAutofit/>
          </a:bodyPr>
          <a:lstStyle/>
          <a:p>
            <a:pPr marL="90170" lvl="0" indent="-342900">
              <a:lnSpc>
                <a:spcPct val="115000"/>
              </a:lnSpc>
              <a:spcBef>
                <a:spcPts val="1000"/>
              </a:spcBef>
              <a:spcAft>
                <a:spcPts val="1000"/>
              </a:spcAft>
            </a:pPr>
            <a:r>
              <a:rPr lang="ru-RU" sz="2400" b="1" dirty="0">
                <a:solidFill>
                  <a:prstClr val="black">
                    <a:lumMod val="75000"/>
                    <a:lumOff val="25000"/>
                  </a:prstClr>
                </a:solidFill>
                <a:ea typeface="Times New Roman"/>
                <a:cs typeface="Times New Roman"/>
              </a:rPr>
              <a:t>С целью закрепления терминов  предлагает учащимся диктант.  Читает высказывания, если оно верно учащиеся ставят «+», если неверно </a:t>
            </a:r>
            <a:r>
              <a:rPr lang="ru-RU" sz="2400" b="1" dirty="0" smtClean="0">
                <a:solidFill>
                  <a:prstClr val="black">
                    <a:lumMod val="75000"/>
                    <a:lumOff val="25000"/>
                  </a:prstClr>
                </a:solidFill>
                <a:ea typeface="Times New Roman"/>
                <a:cs typeface="Times New Roman"/>
              </a:rPr>
              <a:t>«-».</a:t>
            </a:r>
            <a:r>
              <a:rPr lang="ru-RU" sz="2400" b="1" dirty="0">
                <a:solidFill>
                  <a:prstClr val="black">
                    <a:lumMod val="75000"/>
                    <a:lumOff val="25000"/>
                  </a:prstClr>
                </a:solidFill>
                <a:ea typeface="Calibri"/>
                <a:cs typeface="Times New Roman"/>
              </a:rPr>
              <a:t/>
            </a:r>
            <a:br>
              <a:rPr lang="ru-RU" sz="2400" b="1" dirty="0">
                <a:solidFill>
                  <a:prstClr val="black">
                    <a:lumMod val="75000"/>
                    <a:lumOff val="25000"/>
                  </a:prstClr>
                </a:solidFill>
                <a:ea typeface="Calibri"/>
                <a:cs typeface="Times New Roman"/>
              </a:rPr>
            </a:br>
            <a:endParaRPr lang="ru-RU" sz="2400" b="1" dirty="0"/>
          </a:p>
        </p:txBody>
      </p:sp>
      <p:sp>
        <p:nvSpPr>
          <p:cNvPr id="3" name="Объект 2"/>
          <p:cNvSpPr>
            <a:spLocks noGrp="1"/>
          </p:cNvSpPr>
          <p:nvPr>
            <p:ph idx="1"/>
          </p:nvPr>
        </p:nvSpPr>
        <p:spPr>
          <a:xfrm>
            <a:off x="2449512" y="2565400"/>
            <a:ext cx="8915400" cy="3777622"/>
          </a:xfrm>
        </p:spPr>
        <p:txBody>
          <a:bodyPr/>
          <a:lstStyle/>
          <a:p>
            <a:pPr lvl="0" algn="just">
              <a:lnSpc>
                <a:spcPct val="115000"/>
              </a:lnSpc>
              <a:buFont typeface="Wingdings"/>
              <a:buChar char=""/>
            </a:pPr>
            <a:r>
              <a:rPr lang="ru-RU" dirty="0" smtClean="0">
                <a:ea typeface="Times New Roman"/>
                <a:cs typeface="Times New Roman"/>
              </a:rPr>
              <a:t>- </a:t>
            </a:r>
            <a:r>
              <a:rPr lang="ru-RU" b="1" dirty="0">
                <a:ea typeface="Times New Roman"/>
                <a:cs typeface="Times New Roman"/>
              </a:rPr>
              <a:t>Севооборотом</a:t>
            </a:r>
            <a:r>
              <a:rPr lang="ru-RU" dirty="0">
                <a:ea typeface="Times New Roman"/>
                <a:cs typeface="Times New Roman"/>
              </a:rPr>
              <a:t> называют последовательную смену сельскохозяйственных культур на определенных земельных участках  «+»</a:t>
            </a:r>
            <a:endParaRPr lang="ru-RU" sz="1600" dirty="0">
              <a:ea typeface="Calibri"/>
              <a:cs typeface="Times New Roman"/>
            </a:endParaRPr>
          </a:p>
          <a:p>
            <a:pPr lvl="0" algn="just">
              <a:lnSpc>
                <a:spcPct val="115000"/>
              </a:lnSpc>
              <a:buFont typeface="Wingdings"/>
              <a:buChar char=""/>
            </a:pPr>
            <a:r>
              <a:rPr lang="ru-RU" b="1" dirty="0">
                <a:ea typeface="Times New Roman"/>
                <a:cs typeface="Times New Roman"/>
              </a:rPr>
              <a:t>Эрозия –</a:t>
            </a:r>
            <a:r>
              <a:rPr lang="ru-RU" dirty="0">
                <a:ea typeface="Times New Roman"/>
                <a:cs typeface="Times New Roman"/>
              </a:rPr>
              <a:t> это обще название холмов и гор  с округлой вершиной </a:t>
            </a:r>
            <a:r>
              <a:rPr lang="ru-RU" dirty="0" smtClean="0">
                <a:ea typeface="Times New Roman"/>
                <a:cs typeface="Times New Roman"/>
              </a:rPr>
              <a:t>«-»</a:t>
            </a:r>
            <a:endParaRPr lang="ru-RU" sz="1600" dirty="0">
              <a:ea typeface="Calibri"/>
              <a:cs typeface="Times New Roman"/>
            </a:endParaRPr>
          </a:p>
          <a:p>
            <a:pPr lvl="0" algn="just">
              <a:lnSpc>
                <a:spcPct val="115000"/>
              </a:lnSpc>
              <a:buFont typeface="Wingdings"/>
              <a:buChar char=""/>
            </a:pPr>
            <a:r>
              <a:rPr lang="ru-RU" b="1" dirty="0">
                <a:ea typeface="Times New Roman"/>
                <a:cs typeface="Times New Roman"/>
              </a:rPr>
              <a:t>Орошение</a:t>
            </a:r>
            <a:r>
              <a:rPr lang="ru-RU" dirty="0">
                <a:ea typeface="Times New Roman"/>
                <a:cs typeface="Times New Roman"/>
              </a:rPr>
              <a:t> – искусственное осушение заболоченной  почвы </a:t>
            </a:r>
            <a:r>
              <a:rPr lang="ru-RU" dirty="0" smtClean="0">
                <a:ea typeface="Times New Roman"/>
                <a:cs typeface="Times New Roman"/>
              </a:rPr>
              <a:t>«-»</a:t>
            </a:r>
            <a:endParaRPr lang="ru-RU" sz="1600" dirty="0">
              <a:ea typeface="Calibri"/>
              <a:cs typeface="Times New Roman"/>
            </a:endParaRPr>
          </a:p>
          <a:p>
            <a:pPr lvl="0" algn="just">
              <a:lnSpc>
                <a:spcPct val="115000"/>
              </a:lnSpc>
              <a:spcAft>
                <a:spcPts val="1000"/>
              </a:spcAft>
              <a:buFont typeface="Wingdings"/>
              <a:buChar char=""/>
            </a:pPr>
            <a:r>
              <a:rPr lang="ru-RU" b="1" dirty="0">
                <a:ea typeface="Times New Roman"/>
                <a:cs typeface="Times New Roman"/>
              </a:rPr>
              <a:t>Мелиоративные работы</a:t>
            </a:r>
            <a:r>
              <a:rPr lang="ru-RU" dirty="0">
                <a:ea typeface="Times New Roman"/>
                <a:cs typeface="Times New Roman"/>
              </a:rPr>
              <a:t> проводят с целью повышения плодородия почв «+»</a:t>
            </a:r>
            <a:endParaRPr lang="ru-RU" sz="1600" dirty="0">
              <a:ea typeface="Calibri"/>
              <a:cs typeface="Times New Roman"/>
            </a:endParaRPr>
          </a:p>
          <a:p>
            <a:endParaRPr lang="ru-RU" dirty="0"/>
          </a:p>
        </p:txBody>
      </p:sp>
    </p:spTree>
    <p:extLst>
      <p:ext uri="{BB962C8B-B14F-4D97-AF65-F5344CB8AC3E}">
        <p14:creationId xmlns:p14="http://schemas.microsoft.com/office/powerpoint/2010/main" val="319378441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85888" y="242888"/>
            <a:ext cx="10487025" cy="1514475"/>
          </a:xfrm>
        </p:spPr>
        <p:txBody>
          <a:bodyPr>
            <a:normAutofit/>
          </a:bodyPr>
          <a:lstStyle/>
          <a:p>
            <a:pPr algn="ctr"/>
            <a:r>
              <a:rPr lang="ru-RU" sz="2800" b="1" dirty="0" smtClean="0">
                <a:solidFill>
                  <a:schemeClr val="accent1">
                    <a:lumMod val="75000"/>
                  </a:schemeClr>
                </a:solidFill>
              </a:rPr>
              <a:t>Приемы технологии критического мышления, используемые на стадии </a:t>
            </a:r>
            <a:br>
              <a:rPr lang="ru-RU" sz="2800" b="1" dirty="0" smtClean="0">
                <a:solidFill>
                  <a:schemeClr val="accent1">
                    <a:lumMod val="75000"/>
                  </a:schemeClr>
                </a:solidFill>
              </a:rPr>
            </a:br>
            <a:r>
              <a:rPr lang="ru-RU" sz="2800" b="1" dirty="0" smtClean="0">
                <a:solidFill>
                  <a:schemeClr val="accent1">
                    <a:lumMod val="75000"/>
                  </a:schemeClr>
                </a:solidFill>
              </a:rPr>
              <a:t>«Осмысление содержания»</a:t>
            </a:r>
            <a:endParaRPr lang="ru-RU" sz="2800" dirty="0"/>
          </a:p>
        </p:txBody>
      </p:sp>
      <p:pic>
        <p:nvPicPr>
          <p:cNvPr id="6" name="Содержимое 5" descr="555.gif"/>
          <p:cNvPicPr>
            <a:picLocks noGrp="1" noChangeAspect="1"/>
          </p:cNvPicPr>
          <p:nvPr>
            <p:ph idx="1"/>
          </p:nvPr>
        </p:nvPicPr>
        <p:blipFill>
          <a:blip r:embed="rId2"/>
          <a:stretch>
            <a:fillRect/>
          </a:stretch>
        </p:blipFill>
        <p:spPr>
          <a:xfrm>
            <a:off x="4286251" y="4872039"/>
            <a:ext cx="5101495" cy="1797456"/>
          </a:xfrm>
        </p:spPr>
      </p:pic>
      <p:sp>
        <p:nvSpPr>
          <p:cNvPr id="8" name="TextBox 7"/>
          <p:cNvSpPr txBox="1"/>
          <p:nvPr/>
        </p:nvSpPr>
        <p:spPr>
          <a:xfrm>
            <a:off x="2443163" y="2614612"/>
            <a:ext cx="8843962" cy="1200329"/>
          </a:xfrm>
          <a:prstGeom prst="rect">
            <a:avLst/>
          </a:prstGeom>
          <a:noFill/>
        </p:spPr>
        <p:txBody>
          <a:bodyPr wrap="square" rtlCol="0">
            <a:spAutoFit/>
          </a:bodyPr>
          <a:lstStyle/>
          <a:p>
            <a:endParaRPr lang="ru-RU" dirty="0" smtClean="0"/>
          </a:p>
          <a:p>
            <a:endParaRPr lang="ru-RU" dirty="0" smtClean="0"/>
          </a:p>
          <a:p>
            <a:endParaRPr lang="ru-RU" dirty="0" smtClean="0"/>
          </a:p>
          <a:p>
            <a:endParaRPr lang="ru-RU" dirty="0"/>
          </a:p>
        </p:txBody>
      </p:sp>
      <p:sp>
        <p:nvSpPr>
          <p:cNvPr id="16387" name="Rectangle 3"/>
          <p:cNvSpPr>
            <a:spLocks noChangeArrowheads="1"/>
          </p:cNvSpPr>
          <p:nvPr/>
        </p:nvSpPr>
        <p:spPr bwMode="auto">
          <a:xfrm>
            <a:off x="0" y="0"/>
            <a:ext cx="312906"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r>
              <a:rPr kumimoji="0" lang="ru-RU" sz="1100" b="0" i="0" u="none" strike="noStrike" cap="none" normalizeH="0" baseline="0" dirty="0" smtClean="0">
                <a:ln>
                  <a:noFill/>
                </a:ln>
                <a:solidFill>
                  <a:schemeClr val="tx1"/>
                </a:solidFill>
                <a:effectLst/>
                <a:latin typeface="Arial" pitchFamily="34" charset="0"/>
                <a:cs typeface="Arial" pitchFamily="34" charset="0"/>
              </a:rPr>
              <a:t> </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 name="Прямоугольник 10"/>
          <p:cNvSpPr/>
          <p:nvPr/>
        </p:nvSpPr>
        <p:spPr>
          <a:xfrm>
            <a:off x="2305049" y="1900238"/>
            <a:ext cx="8753475" cy="2954655"/>
          </a:xfrm>
          <a:prstGeom prst="rect">
            <a:avLst/>
          </a:prstGeom>
        </p:spPr>
        <p:txBody>
          <a:bodyPr wrap="square">
            <a:spAutoFit/>
          </a:bodyPr>
          <a:lstStyle/>
          <a:p>
            <a:r>
              <a:rPr lang="ru-RU" sz="2800" b="1" dirty="0" smtClean="0"/>
              <a:t>«</a:t>
            </a:r>
            <a:r>
              <a:rPr lang="ru-RU" sz="2800" b="1" dirty="0" err="1" smtClean="0"/>
              <a:t>Инсерт</a:t>
            </a:r>
            <a:r>
              <a:rPr lang="ru-RU" sz="2800" b="1" dirty="0" smtClean="0"/>
              <a:t>» (чтение с пометками»</a:t>
            </a:r>
          </a:p>
          <a:p>
            <a:r>
              <a:rPr lang="ru-RU" sz="2800" b="1" dirty="0" smtClean="0"/>
              <a:t>«</a:t>
            </a:r>
            <a:r>
              <a:rPr lang="ru-RU" sz="2800" b="1" dirty="0" smtClean="0"/>
              <a:t>Совместный поиск»</a:t>
            </a:r>
          </a:p>
          <a:p>
            <a:r>
              <a:rPr lang="ru-RU" sz="2800" b="1" dirty="0" smtClean="0"/>
              <a:t>«Сводная таблица»</a:t>
            </a:r>
          </a:p>
          <a:p>
            <a:r>
              <a:rPr lang="ru-RU" sz="2800" b="1" dirty="0" smtClean="0"/>
              <a:t>«Таблица синтез»</a:t>
            </a:r>
          </a:p>
          <a:p>
            <a:r>
              <a:rPr lang="ru-RU" sz="2800" b="1" dirty="0" smtClean="0"/>
              <a:t>«Ромашка </a:t>
            </a:r>
            <a:r>
              <a:rPr lang="ru-RU" sz="2800" b="1" dirty="0" err="1" smtClean="0"/>
              <a:t>Блума</a:t>
            </a:r>
            <a:r>
              <a:rPr lang="ru-RU" sz="2800" b="1" dirty="0" smtClean="0"/>
              <a:t>»</a:t>
            </a:r>
          </a:p>
          <a:p>
            <a:r>
              <a:rPr lang="ru-RU" sz="2800" b="1" dirty="0" smtClean="0"/>
              <a:t>«Толстые и тонкие вопросы»</a:t>
            </a:r>
          </a:p>
          <a:p>
            <a:endParaRPr lang="ru-RU"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randombar(horizontal)">
                                      <p:cBhvr>
                                        <p:cTn id="12" dur="500"/>
                                        <p:tgtEl>
                                          <p:spTgt spid="1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1">
                                            <p:txEl>
                                              <p:pRg st="1" end="1"/>
                                            </p:txEl>
                                          </p:spTgt>
                                        </p:tgtEl>
                                        <p:attrNameLst>
                                          <p:attrName>style.visibility</p:attrName>
                                        </p:attrNameLst>
                                      </p:cBhvr>
                                      <p:to>
                                        <p:strVal val="visible"/>
                                      </p:to>
                                    </p:set>
                                    <p:animEffect transition="in" filter="randombar(horizontal)">
                                      <p:cBhvr>
                                        <p:cTn id="17" dur="500"/>
                                        <p:tgtEl>
                                          <p:spTgt spid="11">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1">
                                            <p:txEl>
                                              <p:pRg st="2" end="2"/>
                                            </p:txEl>
                                          </p:spTgt>
                                        </p:tgtEl>
                                        <p:attrNameLst>
                                          <p:attrName>style.visibility</p:attrName>
                                        </p:attrNameLst>
                                      </p:cBhvr>
                                      <p:to>
                                        <p:strVal val="visible"/>
                                      </p:to>
                                    </p:set>
                                    <p:animEffect transition="in" filter="randombar(horizontal)">
                                      <p:cBhvr>
                                        <p:cTn id="22" dur="500"/>
                                        <p:tgtEl>
                                          <p:spTgt spid="11">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11">
                                            <p:txEl>
                                              <p:pRg st="3" end="3"/>
                                            </p:txEl>
                                          </p:spTgt>
                                        </p:tgtEl>
                                        <p:attrNameLst>
                                          <p:attrName>style.visibility</p:attrName>
                                        </p:attrNameLst>
                                      </p:cBhvr>
                                      <p:to>
                                        <p:strVal val="visible"/>
                                      </p:to>
                                    </p:set>
                                    <p:animEffect transition="in" filter="randombar(horizontal)">
                                      <p:cBhvr>
                                        <p:cTn id="27" dur="500"/>
                                        <p:tgtEl>
                                          <p:spTgt spid="11">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11">
                                            <p:txEl>
                                              <p:pRg st="4" end="4"/>
                                            </p:txEl>
                                          </p:spTgt>
                                        </p:tgtEl>
                                        <p:attrNameLst>
                                          <p:attrName>style.visibility</p:attrName>
                                        </p:attrNameLst>
                                      </p:cBhvr>
                                      <p:to>
                                        <p:strVal val="visible"/>
                                      </p:to>
                                    </p:set>
                                    <p:animEffect transition="in" filter="randombar(horizontal)">
                                      <p:cBhvr>
                                        <p:cTn id="32" dur="500"/>
                                        <p:tgtEl>
                                          <p:spTgt spid="11">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nodeType="clickEffect">
                                  <p:stCondLst>
                                    <p:cond delay="0"/>
                                  </p:stCondLst>
                                  <p:childTnLst>
                                    <p:set>
                                      <p:cBhvr>
                                        <p:cTn id="36" dur="1" fill="hold">
                                          <p:stCondLst>
                                            <p:cond delay="0"/>
                                          </p:stCondLst>
                                        </p:cTn>
                                        <p:tgtEl>
                                          <p:spTgt spid="11">
                                            <p:txEl>
                                              <p:pRg st="5" end="5"/>
                                            </p:txEl>
                                          </p:spTgt>
                                        </p:tgtEl>
                                        <p:attrNameLst>
                                          <p:attrName>style.visibility</p:attrName>
                                        </p:attrNameLst>
                                      </p:cBhvr>
                                      <p:to>
                                        <p:strVal val="visible"/>
                                      </p:to>
                                    </p:set>
                                    <p:animEffect transition="in" filter="randombar(horizontal)">
                                      <p:cBhvr>
                                        <p:cTn id="37" dur="500"/>
                                        <p:tgtEl>
                                          <p:spTgt spid="1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85888" y="242888"/>
            <a:ext cx="10487025" cy="1514475"/>
          </a:xfrm>
        </p:spPr>
        <p:txBody>
          <a:bodyPr>
            <a:normAutofit fontScale="90000"/>
          </a:bodyPr>
          <a:lstStyle/>
          <a:p>
            <a:pPr lvl="0" algn="ctr">
              <a:spcBef>
                <a:spcPts val="0"/>
              </a:spcBef>
            </a:pPr>
            <a:r>
              <a:rPr lang="ru-RU" sz="2800" b="1" dirty="0" smtClean="0">
                <a:solidFill>
                  <a:prstClr val="black"/>
                </a:solidFill>
                <a:ea typeface="+mn-ea"/>
                <a:cs typeface="+mn-cs"/>
              </a:rPr>
              <a:t>«</a:t>
            </a:r>
            <a:r>
              <a:rPr lang="ru-RU" sz="2800" b="1" dirty="0" err="1">
                <a:solidFill>
                  <a:prstClr val="black"/>
                </a:solidFill>
                <a:ea typeface="+mn-ea"/>
                <a:cs typeface="+mn-cs"/>
              </a:rPr>
              <a:t>Инсерт</a:t>
            </a:r>
            <a:r>
              <a:rPr lang="ru-RU" sz="2800" b="1" dirty="0">
                <a:solidFill>
                  <a:prstClr val="black"/>
                </a:solidFill>
                <a:ea typeface="+mn-ea"/>
                <a:cs typeface="+mn-cs"/>
              </a:rPr>
              <a:t>» (чтение с </a:t>
            </a:r>
            <a:r>
              <a:rPr lang="ru-RU" sz="2800" b="1" dirty="0" smtClean="0">
                <a:solidFill>
                  <a:prstClr val="black"/>
                </a:solidFill>
                <a:ea typeface="+mn-ea"/>
                <a:cs typeface="+mn-cs"/>
              </a:rPr>
              <a:t>пометками»</a:t>
            </a:r>
            <a:r>
              <a:rPr lang="ru-RU" sz="2800" b="1" dirty="0" smtClean="0">
                <a:solidFill>
                  <a:prstClr val="black"/>
                </a:solidFill>
                <a:ea typeface="+mn-ea"/>
                <a:cs typeface="+mn-cs"/>
              </a:rPr>
              <a:t>)</a:t>
            </a:r>
            <a:br>
              <a:rPr lang="ru-RU" sz="2800" b="1" dirty="0" smtClean="0">
                <a:solidFill>
                  <a:prstClr val="black"/>
                </a:solidFill>
                <a:ea typeface="+mn-ea"/>
                <a:cs typeface="+mn-cs"/>
              </a:rPr>
            </a:br>
            <a:r>
              <a:rPr lang="ru-RU" sz="2800" b="1" dirty="0" smtClean="0">
                <a:solidFill>
                  <a:prstClr val="black"/>
                </a:solidFill>
                <a:ea typeface="+mn-ea"/>
                <a:cs typeface="+mn-cs"/>
              </a:rPr>
              <a:t>на </a:t>
            </a:r>
            <a:r>
              <a:rPr lang="ru-RU" sz="2800" b="1" dirty="0" smtClean="0">
                <a:solidFill>
                  <a:prstClr val="black"/>
                </a:solidFill>
                <a:ea typeface="+mn-ea"/>
                <a:cs typeface="+mn-cs"/>
              </a:rPr>
              <a:t>уроке в 5 классе </a:t>
            </a:r>
            <a:r>
              <a:rPr lang="ru-RU" sz="2800" b="1" dirty="0" smtClean="0">
                <a:solidFill>
                  <a:prstClr val="black"/>
                </a:solidFill>
                <a:ea typeface="+mn-ea"/>
                <a:cs typeface="+mn-cs"/>
              </a:rPr>
              <a:t/>
            </a:r>
            <a:br>
              <a:rPr lang="ru-RU" sz="2800" b="1" dirty="0" smtClean="0">
                <a:solidFill>
                  <a:prstClr val="black"/>
                </a:solidFill>
                <a:ea typeface="+mn-ea"/>
                <a:cs typeface="+mn-cs"/>
              </a:rPr>
            </a:br>
            <a:r>
              <a:rPr lang="ru-RU" sz="2800" b="1" dirty="0" smtClean="0">
                <a:solidFill>
                  <a:prstClr val="black"/>
                </a:solidFill>
                <a:ea typeface="+mn-ea"/>
                <a:cs typeface="+mn-cs"/>
              </a:rPr>
              <a:t>по </a:t>
            </a:r>
            <a:r>
              <a:rPr lang="ru-RU" sz="2800" b="1" dirty="0" smtClean="0">
                <a:solidFill>
                  <a:prstClr val="black"/>
                </a:solidFill>
                <a:ea typeface="+mn-ea"/>
                <a:cs typeface="+mn-cs"/>
              </a:rPr>
              <a:t>теме:  Эпоха бронзового века на Кубани</a:t>
            </a:r>
            <a:r>
              <a:rPr lang="ru-RU" sz="2800" b="1" dirty="0">
                <a:solidFill>
                  <a:prstClr val="black"/>
                </a:solidFill>
                <a:ea typeface="+mn-ea"/>
                <a:cs typeface="+mn-cs"/>
              </a:rPr>
              <a:t/>
            </a:r>
            <a:br>
              <a:rPr lang="ru-RU" sz="2800" b="1" dirty="0">
                <a:solidFill>
                  <a:prstClr val="black"/>
                </a:solidFill>
                <a:ea typeface="+mn-ea"/>
                <a:cs typeface="+mn-cs"/>
              </a:rPr>
            </a:br>
            <a:endParaRPr lang="ru-RU" sz="2800" dirty="0"/>
          </a:p>
        </p:txBody>
      </p:sp>
      <p:pic>
        <p:nvPicPr>
          <p:cNvPr id="6" name="Содержимое 5" descr="555.gif"/>
          <p:cNvPicPr>
            <a:picLocks noGrp="1" noChangeAspect="1"/>
          </p:cNvPicPr>
          <p:nvPr>
            <p:ph idx="1"/>
          </p:nvPr>
        </p:nvPicPr>
        <p:blipFill>
          <a:blip r:embed="rId2"/>
          <a:stretch>
            <a:fillRect/>
          </a:stretch>
        </p:blipFill>
        <p:spPr>
          <a:xfrm>
            <a:off x="4286251" y="4872039"/>
            <a:ext cx="5101495" cy="1797456"/>
          </a:xfrm>
        </p:spPr>
      </p:pic>
      <p:sp>
        <p:nvSpPr>
          <p:cNvPr id="8" name="TextBox 7"/>
          <p:cNvSpPr txBox="1"/>
          <p:nvPr/>
        </p:nvSpPr>
        <p:spPr>
          <a:xfrm>
            <a:off x="2443163" y="2614612"/>
            <a:ext cx="8843962" cy="1200329"/>
          </a:xfrm>
          <a:prstGeom prst="rect">
            <a:avLst/>
          </a:prstGeom>
          <a:noFill/>
        </p:spPr>
        <p:txBody>
          <a:bodyPr wrap="square" rtlCol="0">
            <a:spAutoFit/>
          </a:bodyPr>
          <a:lstStyle/>
          <a:p>
            <a:endParaRPr lang="ru-RU" dirty="0" smtClean="0"/>
          </a:p>
          <a:p>
            <a:endParaRPr lang="ru-RU" dirty="0" smtClean="0"/>
          </a:p>
          <a:p>
            <a:endParaRPr lang="ru-RU" dirty="0" smtClean="0"/>
          </a:p>
          <a:p>
            <a:endParaRPr lang="ru-RU" dirty="0"/>
          </a:p>
        </p:txBody>
      </p:sp>
      <p:sp>
        <p:nvSpPr>
          <p:cNvPr id="16387" name="Rectangle 3"/>
          <p:cNvSpPr>
            <a:spLocks noChangeArrowheads="1"/>
          </p:cNvSpPr>
          <p:nvPr/>
        </p:nvSpPr>
        <p:spPr bwMode="auto">
          <a:xfrm>
            <a:off x="0" y="0"/>
            <a:ext cx="312906"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r>
              <a:rPr kumimoji="0" lang="ru-RU" sz="1100" b="0" i="0" u="none" strike="noStrike" cap="none" normalizeH="0" baseline="0" dirty="0" smtClean="0">
                <a:ln>
                  <a:noFill/>
                </a:ln>
                <a:solidFill>
                  <a:schemeClr val="tx1"/>
                </a:solidFill>
                <a:effectLst/>
                <a:latin typeface="Arial" pitchFamily="34" charset="0"/>
                <a:cs typeface="Arial" pitchFamily="34" charset="0"/>
              </a:rPr>
              <a:t> </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 name="Прямоугольник 10"/>
          <p:cNvSpPr/>
          <p:nvPr/>
        </p:nvSpPr>
        <p:spPr>
          <a:xfrm>
            <a:off x="2305049" y="1900238"/>
            <a:ext cx="8753475" cy="923330"/>
          </a:xfrm>
          <a:prstGeom prst="rect">
            <a:avLst/>
          </a:prstGeom>
        </p:spPr>
        <p:txBody>
          <a:bodyPr wrap="square">
            <a:spAutoFit/>
          </a:bodyPr>
          <a:lstStyle/>
          <a:p>
            <a:endParaRPr lang="ru-RU" dirty="0" smtClean="0"/>
          </a:p>
          <a:p>
            <a:endParaRPr lang="ru-RU" dirty="0"/>
          </a:p>
          <a:p>
            <a:endParaRPr lang="ru-RU" dirty="0" smtClean="0"/>
          </a:p>
        </p:txBody>
      </p:sp>
      <p:sp>
        <p:nvSpPr>
          <p:cNvPr id="3" name="Прямоугольник 2"/>
          <p:cNvSpPr/>
          <p:nvPr/>
        </p:nvSpPr>
        <p:spPr>
          <a:xfrm>
            <a:off x="1549400" y="1768004"/>
            <a:ext cx="10350500" cy="3753656"/>
          </a:xfrm>
          <a:prstGeom prst="rect">
            <a:avLst/>
          </a:prstGeom>
        </p:spPr>
        <p:txBody>
          <a:bodyPr wrap="square">
            <a:spAutoFit/>
          </a:bodyPr>
          <a:lstStyle/>
          <a:p>
            <a:pPr>
              <a:lnSpc>
                <a:spcPct val="115000"/>
              </a:lnSpc>
              <a:spcAft>
                <a:spcPts val="1000"/>
              </a:spcAft>
            </a:pPr>
            <a:r>
              <a:rPr lang="ru-RU" dirty="0" smtClean="0">
                <a:ea typeface="Times New Roman"/>
                <a:cs typeface="Times New Roman"/>
              </a:rPr>
              <a:t>Предлагается  </a:t>
            </a:r>
            <a:r>
              <a:rPr lang="ru-RU" dirty="0">
                <a:ea typeface="Times New Roman"/>
                <a:cs typeface="Times New Roman"/>
              </a:rPr>
              <a:t>прочитать текст </a:t>
            </a:r>
            <a:r>
              <a:rPr lang="ru-RU" dirty="0" smtClean="0">
                <a:ea typeface="Times New Roman"/>
                <a:cs typeface="Times New Roman"/>
              </a:rPr>
              <a:t>«Тайны литейщика» </a:t>
            </a:r>
            <a:r>
              <a:rPr lang="ru-RU" dirty="0">
                <a:ea typeface="Times New Roman"/>
                <a:cs typeface="Times New Roman"/>
              </a:rPr>
              <a:t>и выполнить задание</a:t>
            </a:r>
            <a:r>
              <a:rPr lang="ru-RU" dirty="0" smtClean="0">
                <a:ea typeface="Times New Roman"/>
                <a:cs typeface="Times New Roman"/>
              </a:rPr>
              <a:t>.</a:t>
            </a:r>
          </a:p>
          <a:p>
            <a:pPr lvl="0">
              <a:lnSpc>
                <a:spcPct val="115000"/>
              </a:lnSpc>
            </a:pPr>
            <a:r>
              <a:rPr lang="ru-RU" i="1" dirty="0">
                <a:solidFill>
                  <a:prstClr val="black"/>
                </a:solidFill>
                <a:ea typeface="Calibri"/>
              </a:rPr>
              <a:t>Читаем текст по абзацам.</a:t>
            </a:r>
            <a:endParaRPr lang="ru-RU" sz="1600" dirty="0">
              <a:solidFill>
                <a:prstClr val="black"/>
              </a:solidFill>
              <a:ea typeface="Times New Roman"/>
            </a:endParaRPr>
          </a:p>
          <a:p>
            <a:pPr>
              <a:lnSpc>
                <a:spcPct val="115000"/>
              </a:lnSpc>
              <a:spcAft>
                <a:spcPts val="1000"/>
              </a:spcAft>
            </a:pPr>
            <a:endParaRPr lang="ru-RU" sz="1600" dirty="0">
              <a:ea typeface="Calibri"/>
              <a:cs typeface="Times New Roman"/>
            </a:endParaRPr>
          </a:p>
          <a:p>
            <a:pPr>
              <a:lnSpc>
                <a:spcPct val="115000"/>
              </a:lnSpc>
              <a:spcAft>
                <a:spcPts val="0"/>
              </a:spcAft>
            </a:pPr>
            <a:r>
              <a:rPr lang="ru-RU" dirty="0" smtClean="0">
                <a:ea typeface="Calibri"/>
              </a:rPr>
              <a:t>Исходя </a:t>
            </a:r>
            <a:r>
              <a:rPr lang="ru-RU" dirty="0">
                <a:ea typeface="Calibri"/>
              </a:rPr>
              <a:t>из названия  «Тайны литейщика»,   предположить о каких  тайнах  может идти речь?</a:t>
            </a:r>
            <a:endParaRPr lang="ru-RU" sz="1600" dirty="0">
              <a:ea typeface="Times New Roman"/>
            </a:endParaRPr>
          </a:p>
          <a:p>
            <a:pPr algn="just">
              <a:lnSpc>
                <a:spcPct val="115000"/>
              </a:lnSpc>
              <a:spcAft>
                <a:spcPts val="0"/>
              </a:spcAft>
            </a:pPr>
            <a:endParaRPr lang="ru-RU" sz="1600" dirty="0" smtClean="0">
              <a:ea typeface="Times New Roman"/>
            </a:endParaRPr>
          </a:p>
          <a:p>
            <a:pPr algn="just">
              <a:lnSpc>
                <a:spcPct val="115000"/>
              </a:lnSpc>
              <a:spcAft>
                <a:spcPts val="0"/>
              </a:spcAft>
            </a:pPr>
            <a:r>
              <a:rPr lang="ru-RU" sz="1600" dirty="0">
                <a:ea typeface="Times New Roman"/>
              </a:rPr>
              <a:t> </a:t>
            </a:r>
            <a:r>
              <a:rPr lang="ru-RU" b="1" dirty="0" smtClean="0">
                <a:ea typeface="Times New Roman"/>
              </a:rPr>
              <a:t>Вопросы </a:t>
            </a:r>
            <a:r>
              <a:rPr lang="ru-RU" b="1" dirty="0">
                <a:ea typeface="Times New Roman"/>
              </a:rPr>
              <a:t>классу:</a:t>
            </a:r>
            <a:endParaRPr lang="ru-RU" sz="1600" b="1" dirty="0">
              <a:ea typeface="Times New Roman"/>
            </a:endParaRPr>
          </a:p>
          <a:p>
            <a:pPr algn="just">
              <a:lnSpc>
                <a:spcPct val="115000"/>
              </a:lnSpc>
              <a:spcAft>
                <a:spcPts val="0"/>
              </a:spcAft>
            </a:pPr>
            <a:r>
              <a:rPr lang="ru-RU" dirty="0">
                <a:ea typeface="Times New Roman"/>
              </a:rPr>
              <a:t>- В чём  заключалась тайна Литейщика?</a:t>
            </a:r>
            <a:endParaRPr lang="ru-RU" sz="1600" dirty="0">
              <a:ea typeface="Times New Roman"/>
            </a:endParaRPr>
          </a:p>
          <a:p>
            <a:pPr algn="just">
              <a:lnSpc>
                <a:spcPct val="115000"/>
              </a:lnSpc>
              <a:spcAft>
                <a:spcPts val="0"/>
              </a:spcAft>
            </a:pPr>
            <a:r>
              <a:rPr lang="ru-RU" dirty="0">
                <a:ea typeface="Times New Roman"/>
              </a:rPr>
              <a:t>- Почему его все почитали и опасались?</a:t>
            </a:r>
            <a:endParaRPr lang="ru-RU" sz="1600" dirty="0">
              <a:ea typeface="Times New Roman"/>
            </a:endParaRPr>
          </a:p>
          <a:p>
            <a:pPr algn="just">
              <a:lnSpc>
                <a:spcPct val="115000"/>
              </a:lnSpc>
              <a:spcAft>
                <a:spcPts val="0"/>
              </a:spcAft>
            </a:pPr>
            <a:r>
              <a:rPr lang="ru-RU" dirty="0">
                <a:ea typeface="Times New Roman"/>
              </a:rPr>
              <a:t>- С какими трудностями  сталкивался Литейщик, занимаясь ремеслом?</a:t>
            </a:r>
            <a:endParaRPr lang="ru-RU" sz="1600" dirty="0">
              <a:ea typeface="Times New Roman"/>
            </a:endParaRPr>
          </a:p>
          <a:p>
            <a:pPr algn="just">
              <a:lnSpc>
                <a:spcPct val="115000"/>
              </a:lnSpc>
              <a:spcAft>
                <a:spcPts val="0"/>
              </a:spcAft>
            </a:pPr>
            <a:r>
              <a:rPr lang="ru-RU" dirty="0">
                <a:ea typeface="Times New Roman"/>
              </a:rPr>
              <a:t>- Где он брал минералы и медную руду для своих изделий?</a:t>
            </a:r>
            <a:endParaRPr lang="ru-RU" sz="1600" dirty="0">
              <a:effectLst/>
              <a:ea typeface="Times New Roman"/>
            </a:endParaRPr>
          </a:p>
        </p:txBody>
      </p:sp>
    </p:spTree>
    <p:extLst>
      <p:ext uri="{BB962C8B-B14F-4D97-AF65-F5344CB8AC3E}">
        <p14:creationId xmlns:p14="http://schemas.microsoft.com/office/powerpoint/2010/main" val="2167777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nodePh="1">
                                  <p:stCondLst>
                                    <p:cond delay="0"/>
                                  </p:stCondLst>
                                  <p:endCondLst>
                                    <p:cond evt="begin" delay="0">
                                      <p:tn val="10"/>
                                    </p:cond>
                                  </p:end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randombar(horizontal)">
                                      <p:cBhvr>
                                        <p:cTn id="12"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92812" y="309785"/>
            <a:ext cx="8911687" cy="633190"/>
          </a:xfrm>
        </p:spPr>
        <p:txBody>
          <a:bodyPr>
            <a:normAutofit/>
          </a:bodyPr>
          <a:lstStyle/>
          <a:p>
            <a:pPr algn="ctr"/>
            <a:r>
              <a:rPr lang="ru-RU" sz="2800" b="1" dirty="0" smtClean="0">
                <a:solidFill>
                  <a:schemeClr val="accent1">
                    <a:lumMod val="75000"/>
                  </a:schemeClr>
                </a:solidFill>
              </a:rPr>
              <a:t>Прием «Ромашка </a:t>
            </a:r>
            <a:r>
              <a:rPr lang="ru-RU" sz="2800" b="1" dirty="0" err="1" smtClean="0">
                <a:solidFill>
                  <a:schemeClr val="accent1">
                    <a:lumMod val="75000"/>
                  </a:schemeClr>
                </a:solidFill>
              </a:rPr>
              <a:t>Блума</a:t>
            </a:r>
            <a:r>
              <a:rPr lang="ru-RU" sz="2800" b="1" dirty="0" smtClean="0">
                <a:solidFill>
                  <a:schemeClr val="accent1">
                    <a:lumMod val="75000"/>
                  </a:schemeClr>
                </a:solidFill>
              </a:rPr>
              <a:t>»</a:t>
            </a:r>
            <a:endParaRPr lang="ru-RU" sz="2800" dirty="0"/>
          </a:p>
        </p:txBody>
      </p:sp>
      <p:sp>
        <p:nvSpPr>
          <p:cNvPr id="7" name="Прямоугольник 6"/>
          <p:cNvSpPr/>
          <p:nvPr/>
        </p:nvSpPr>
        <p:spPr>
          <a:xfrm>
            <a:off x="2298700" y="1337399"/>
            <a:ext cx="9588500" cy="4031873"/>
          </a:xfrm>
          <a:prstGeom prst="rect">
            <a:avLst/>
          </a:prstGeom>
        </p:spPr>
        <p:txBody>
          <a:bodyPr wrap="square">
            <a:spAutoFit/>
          </a:bodyPr>
          <a:lstStyle/>
          <a:p>
            <a:r>
              <a:rPr lang="ru-RU" sz="2000" b="1" dirty="0" smtClean="0"/>
              <a:t>«</a:t>
            </a:r>
            <a:r>
              <a:rPr lang="ru-RU" sz="3200" b="1" dirty="0" smtClean="0"/>
              <a:t>Ромашка </a:t>
            </a:r>
            <a:r>
              <a:rPr lang="ru-RU" sz="3200" b="1" dirty="0" err="1" smtClean="0"/>
              <a:t>Блума</a:t>
            </a:r>
            <a:r>
              <a:rPr lang="ru-RU" sz="3200" b="1" dirty="0" smtClean="0"/>
              <a:t>» помогает научить  детей задавать вопросы.  </a:t>
            </a:r>
          </a:p>
          <a:p>
            <a:r>
              <a:rPr lang="ru-RU" sz="3200" b="1" dirty="0" smtClean="0"/>
              <a:t>"Ромашка" состоит из шести лепестков, каждый из которых содержит определенный тип вопроса. Вот пример использования ромашки «</a:t>
            </a:r>
            <a:r>
              <a:rPr lang="ru-RU" sz="3200" b="1" dirty="0" err="1" smtClean="0"/>
              <a:t>Блума</a:t>
            </a:r>
            <a:r>
              <a:rPr lang="ru-RU" sz="3200" b="1" dirty="0" smtClean="0"/>
              <a:t>» на уроке </a:t>
            </a:r>
            <a:r>
              <a:rPr lang="ru-RU" sz="3200" b="1" dirty="0"/>
              <a:t> </a:t>
            </a:r>
            <a:r>
              <a:rPr lang="ru-RU" sz="3200" b="1" dirty="0" err="1" smtClean="0"/>
              <a:t>кубановедения</a:t>
            </a:r>
            <a:r>
              <a:rPr lang="ru-RU" sz="3200" b="1" dirty="0" smtClean="0"/>
              <a:t>  в 6 классе при изучении темы «Кубань в эпоху Средневековья».</a:t>
            </a:r>
            <a:endParaRPr lang="ru-RU" sz="3200" b="1" dirty="0"/>
          </a:p>
        </p:txBody>
      </p:sp>
      <p:sp>
        <p:nvSpPr>
          <p:cNvPr id="3" name="Объект 2"/>
          <p:cNvSpPr>
            <a:spLocks noGrp="1"/>
          </p:cNvSpPr>
          <p:nvPr>
            <p:ph idx="1"/>
          </p:nvPr>
        </p:nvSpPr>
        <p:spPr>
          <a:xfrm>
            <a:off x="1019176" y="2504105"/>
            <a:ext cx="8915400" cy="3777622"/>
          </a:xfrm>
        </p:spPr>
        <p:txBody>
          <a:bodyPr/>
          <a:lstStyle/>
          <a:p>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blinds(horizontal)">
                                      <p:cBhvr>
                                        <p:cTn id="12" dur="500"/>
                                        <p:tgtEl>
                                          <p:spTgt spid="7">
                                            <p:txEl>
                                              <p:pRg st="0" end="0"/>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animEffect transition="in" filter="blinds(horizontal)">
                                      <p:cBhvr>
                                        <p:cTn id="15"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92812" y="309785"/>
            <a:ext cx="8911687" cy="633190"/>
          </a:xfrm>
        </p:spPr>
        <p:txBody>
          <a:bodyPr>
            <a:normAutofit/>
          </a:bodyPr>
          <a:lstStyle/>
          <a:p>
            <a:pPr algn="ctr"/>
            <a:r>
              <a:rPr lang="ru-RU" sz="2800" b="1" dirty="0" smtClean="0">
                <a:solidFill>
                  <a:schemeClr val="accent1">
                    <a:lumMod val="75000"/>
                  </a:schemeClr>
                </a:solidFill>
              </a:rPr>
              <a:t>Прием «Ромашка </a:t>
            </a:r>
            <a:r>
              <a:rPr lang="ru-RU" sz="2800" b="1" dirty="0" err="1" smtClean="0">
                <a:solidFill>
                  <a:schemeClr val="accent1">
                    <a:lumMod val="75000"/>
                  </a:schemeClr>
                </a:solidFill>
              </a:rPr>
              <a:t>Блума</a:t>
            </a:r>
            <a:r>
              <a:rPr lang="ru-RU" sz="2800" b="1" dirty="0" smtClean="0">
                <a:solidFill>
                  <a:schemeClr val="accent1">
                    <a:lumMod val="75000"/>
                  </a:schemeClr>
                </a:solidFill>
              </a:rPr>
              <a:t>»</a:t>
            </a:r>
            <a:endParaRPr lang="ru-RU" sz="2800" dirty="0"/>
          </a:p>
        </p:txBody>
      </p:sp>
      <p:pic>
        <p:nvPicPr>
          <p:cNvPr id="10" name="Содержимое 9" descr="1860129.png"/>
          <p:cNvPicPr>
            <a:picLocks noGrp="1" noChangeAspect="1"/>
          </p:cNvPicPr>
          <p:nvPr>
            <p:ph idx="1"/>
          </p:nvPr>
        </p:nvPicPr>
        <p:blipFill>
          <a:blip r:embed="rId2"/>
          <a:stretch>
            <a:fillRect/>
          </a:stretch>
        </p:blipFill>
        <p:spPr>
          <a:xfrm>
            <a:off x="2658269" y="714822"/>
            <a:ext cx="8545223" cy="6000749"/>
          </a:xfrm>
        </p:spPr>
      </p:pic>
      <p:sp>
        <p:nvSpPr>
          <p:cNvPr id="12" name="TextBox 11"/>
          <p:cNvSpPr txBox="1"/>
          <p:nvPr/>
        </p:nvSpPr>
        <p:spPr>
          <a:xfrm>
            <a:off x="3862388" y="1288395"/>
            <a:ext cx="2285999" cy="1631216"/>
          </a:xfrm>
          <a:prstGeom prst="rect">
            <a:avLst/>
          </a:prstGeom>
          <a:noFill/>
        </p:spPr>
        <p:txBody>
          <a:bodyPr wrap="square" rtlCol="0">
            <a:spAutoFit/>
          </a:bodyPr>
          <a:lstStyle/>
          <a:p>
            <a:pPr algn="ctr"/>
            <a:r>
              <a:rPr lang="ru-RU" sz="1600" b="1" dirty="0" smtClean="0">
                <a:solidFill>
                  <a:srgbClr val="FF0000"/>
                </a:solidFill>
              </a:rPr>
              <a:t>1)Простой вопрос.</a:t>
            </a:r>
          </a:p>
          <a:p>
            <a:pPr algn="ctr"/>
            <a:r>
              <a:rPr lang="ru-RU" sz="1400" dirty="0" smtClean="0">
                <a:solidFill>
                  <a:srgbClr val="FF0000"/>
                </a:solidFill>
              </a:rPr>
              <a:t>Какие события </a:t>
            </a:r>
            <a:r>
              <a:rPr lang="ru-RU" sz="1400" dirty="0">
                <a:solidFill>
                  <a:srgbClr val="FF0000"/>
                </a:solidFill>
              </a:rPr>
              <a:t>п</a:t>
            </a:r>
            <a:r>
              <a:rPr lang="ru-RU" sz="1400" dirty="0" smtClean="0">
                <a:solidFill>
                  <a:srgbClr val="FF0000"/>
                </a:solidFill>
              </a:rPr>
              <a:t>роизошли на территории Северного Кавказа в результате Великого переселения народов?</a:t>
            </a:r>
            <a:endParaRPr lang="ru-RU" sz="1400" dirty="0">
              <a:solidFill>
                <a:srgbClr val="FF0000"/>
              </a:solidFill>
            </a:endParaRPr>
          </a:p>
        </p:txBody>
      </p:sp>
      <p:sp>
        <p:nvSpPr>
          <p:cNvPr id="13" name="TextBox 12"/>
          <p:cNvSpPr txBox="1"/>
          <p:nvPr/>
        </p:nvSpPr>
        <p:spPr>
          <a:xfrm>
            <a:off x="6334126" y="952679"/>
            <a:ext cx="2057400" cy="1569660"/>
          </a:xfrm>
          <a:prstGeom prst="rect">
            <a:avLst/>
          </a:prstGeom>
          <a:noFill/>
        </p:spPr>
        <p:txBody>
          <a:bodyPr wrap="square" rtlCol="0">
            <a:spAutoFit/>
          </a:bodyPr>
          <a:lstStyle/>
          <a:p>
            <a:r>
              <a:rPr lang="ru-RU" sz="1600" b="1" dirty="0" smtClean="0">
                <a:solidFill>
                  <a:srgbClr val="00B050"/>
                </a:solidFill>
              </a:rPr>
              <a:t>2)Уточняющий вопрос</a:t>
            </a:r>
            <a:r>
              <a:rPr lang="ru-RU" sz="1600" dirty="0" smtClean="0">
                <a:solidFill>
                  <a:srgbClr val="00B050"/>
                </a:solidFill>
              </a:rPr>
              <a:t>. Чем занимались  генуэзцы в Причерноморье и Приазовье?</a:t>
            </a:r>
            <a:endParaRPr lang="ru-RU" sz="1600" dirty="0">
              <a:solidFill>
                <a:srgbClr val="00B050"/>
              </a:solidFill>
            </a:endParaRPr>
          </a:p>
        </p:txBody>
      </p:sp>
      <p:sp>
        <p:nvSpPr>
          <p:cNvPr id="14" name="TextBox 13"/>
          <p:cNvSpPr txBox="1"/>
          <p:nvPr/>
        </p:nvSpPr>
        <p:spPr>
          <a:xfrm>
            <a:off x="7496176" y="2890878"/>
            <a:ext cx="2666999" cy="1569660"/>
          </a:xfrm>
          <a:prstGeom prst="rect">
            <a:avLst/>
          </a:prstGeom>
          <a:noFill/>
        </p:spPr>
        <p:txBody>
          <a:bodyPr wrap="square" rtlCol="0">
            <a:spAutoFit/>
          </a:bodyPr>
          <a:lstStyle/>
          <a:p>
            <a:r>
              <a:rPr lang="ru-RU" sz="1600" b="1" dirty="0" smtClean="0">
                <a:solidFill>
                  <a:srgbClr val="0070C0"/>
                </a:solidFill>
              </a:rPr>
              <a:t>3)Объясняющий вопрос</a:t>
            </a:r>
            <a:r>
              <a:rPr lang="ru-RU" sz="1600" dirty="0" smtClean="0">
                <a:solidFill>
                  <a:srgbClr val="0070C0"/>
                </a:solidFill>
              </a:rPr>
              <a:t>. Какой след в истории оставили Алания, Великая </a:t>
            </a:r>
            <a:r>
              <a:rPr lang="ru-RU" sz="1600" dirty="0" err="1" smtClean="0">
                <a:solidFill>
                  <a:srgbClr val="0070C0"/>
                </a:solidFill>
              </a:rPr>
              <a:t>Булгария</a:t>
            </a:r>
            <a:r>
              <a:rPr lang="ru-RU" sz="1600" dirty="0" smtClean="0">
                <a:solidFill>
                  <a:srgbClr val="0070C0"/>
                </a:solidFill>
              </a:rPr>
              <a:t>, Аварский  и Хазарский каганат?</a:t>
            </a:r>
            <a:endParaRPr lang="ru-RU" sz="1600" dirty="0">
              <a:solidFill>
                <a:srgbClr val="0070C0"/>
              </a:solidFill>
            </a:endParaRPr>
          </a:p>
        </p:txBody>
      </p:sp>
      <p:sp>
        <p:nvSpPr>
          <p:cNvPr id="15" name="TextBox 14"/>
          <p:cNvSpPr txBox="1"/>
          <p:nvPr/>
        </p:nvSpPr>
        <p:spPr>
          <a:xfrm>
            <a:off x="6486526" y="4606926"/>
            <a:ext cx="2343150" cy="1815882"/>
          </a:xfrm>
          <a:prstGeom prst="rect">
            <a:avLst/>
          </a:prstGeom>
          <a:noFill/>
        </p:spPr>
        <p:txBody>
          <a:bodyPr wrap="square" rtlCol="0">
            <a:spAutoFit/>
          </a:bodyPr>
          <a:lstStyle/>
          <a:p>
            <a:r>
              <a:rPr lang="ru-RU" sz="1600" b="1" dirty="0" smtClean="0">
                <a:solidFill>
                  <a:schemeClr val="accent5">
                    <a:lumMod val="50000"/>
                  </a:schemeClr>
                </a:solidFill>
              </a:rPr>
              <a:t>4)Творческий вопрос</a:t>
            </a:r>
            <a:r>
              <a:rPr lang="ru-RU" sz="1600" dirty="0" smtClean="0">
                <a:solidFill>
                  <a:schemeClr val="accent5">
                    <a:lumMod val="50000"/>
                  </a:schemeClr>
                </a:solidFill>
              </a:rPr>
              <a:t>.</a:t>
            </a:r>
          </a:p>
          <a:p>
            <a:r>
              <a:rPr lang="ru-RU" sz="1600" dirty="0" smtClean="0">
                <a:solidFill>
                  <a:schemeClr val="accent5">
                    <a:lumMod val="50000"/>
                  </a:schemeClr>
                </a:solidFill>
              </a:rPr>
              <a:t>Какими сведениями о Тмутаракани мы располагаем? Что остается неизвестным?</a:t>
            </a:r>
            <a:endParaRPr lang="ru-RU" sz="1600" dirty="0">
              <a:solidFill>
                <a:schemeClr val="accent5">
                  <a:lumMod val="50000"/>
                </a:schemeClr>
              </a:solidFill>
            </a:endParaRPr>
          </a:p>
        </p:txBody>
      </p:sp>
      <p:sp>
        <p:nvSpPr>
          <p:cNvPr id="16" name="TextBox 15"/>
          <p:cNvSpPr txBox="1"/>
          <p:nvPr/>
        </p:nvSpPr>
        <p:spPr>
          <a:xfrm>
            <a:off x="4014788" y="4765301"/>
            <a:ext cx="2471738" cy="1815882"/>
          </a:xfrm>
          <a:prstGeom prst="rect">
            <a:avLst/>
          </a:prstGeom>
          <a:noFill/>
        </p:spPr>
        <p:txBody>
          <a:bodyPr wrap="square" rtlCol="0">
            <a:spAutoFit/>
          </a:bodyPr>
          <a:lstStyle/>
          <a:p>
            <a:r>
              <a:rPr lang="ru-RU" sz="1600" b="1" dirty="0" smtClean="0">
                <a:solidFill>
                  <a:schemeClr val="accent2"/>
                </a:solidFill>
              </a:rPr>
              <a:t>5)Оценочный вопрос</a:t>
            </a:r>
            <a:r>
              <a:rPr lang="ru-RU" sz="1600" dirty="0" smtClean="0">
                <a:solidFill>
                  <a:schemeClr val="accent2"/>
                </a:solidFill>
              </a:rPr>
              <a:t>. </a:t>
            </a:r>
            <a:r>
              <a:rPr lang="ru-RU" sz="1600" dirty="0">
                <a:solidFill>
                  <a:schemeClr val="accent2"/>
                </a:solidFill>
              </a:rPr>
              <a:t> </a:t>
            </a:r>
            <a:r>
              <a:rPr lang="ru-RU" sz="1600" dirty="0" smtClean="0">
                <a:solidFill>
                  <a:schemeClr val="accent2"/>
                </a:solidFill>
              </a:rPr>
              <a:t>Дайте оценку последствий  монгольского нашествия для народов Северного  Кавказа?</a:t>
            </a:r>
            <a:endParaRPr lang="ru-RU" sz="1600" dirty="0">
              <a:solidFill>
                <a:schemeClr val="accent2"/>
              </a:solidFill>
            </a:endParaRPr>
          </a:p>
        </p:txBody>
      </p:sp>
      <p:sp>
        <p:nvSpPr>
          <p:cNvPr id="17" name="TextBox 16"/>
          <p:cNvSpPr txBox="1"/>
          <p:nvPr/>
        </p:nvSpPr>
        <p:spPr>
          <a:xfrm>
            <a:off x="1968500" y="2930367"/>
            <a:ext cx="3365501" cy="1815882"/>
          </a:xfrm>
          <a:prstGeom prst="rect">
            <a:avLst/>
          </a:prstGeom>
          <a:noFill/>
        </p:spPr>
        <p:txBody>
          <a:bodyPr wrap="square" rtlCol="0">
            <a:spAutoFit/>
          </a:bodyPr>
          <a:lstStyle/>
          <a:p>
            <a:r>
              <a:rPr lang="ru-RU" sz="1600" b="1" dirty="0" smtClean="0">
                <a:solidFill>
                  <a:srgbClr val="7030A0"/>
                </a:solidFill>
              </a:rPr>
              <a:t>6)Практический вопрос</a:t>
            </a:r>
            <a:r>
              <a:rPr lang="ru-RU" sz="1600" dirty="0" smtClean="0">
                <a:solidFill>
                  <a:srgbClr val="7030A0"/>
                </a:solidFill>
              </a:rPr>
              <a:t>.</a:t>
            </a:r>
          </a:p>
          <a:p>
            <a:r>
              <a:rPr lang="ru-RU" sz="1600" dirty="0" smtClean="0">
                <a:solidFill>
                  <a:srgbClr val="7030A0"/>
                </a:solidFill>
              </a:rPr>
              <a:t>В эпоху Средневековья территория Северного Кавказа была пристанищем  разных племён и народов. Что влекло их на эту землю? Какой след они оставили? </a:t>
            </a:r>
            <a:endParaRPr lang="ru-RU" sz="1600" dirty="0">
              <a:solidFill>
                <a:srgbClr val="7030A0"/>
              </a:solidFill>
            </a:endParaRPr>
          </a:p>
        </p:txBody>
      </p:sp>
    </p:spTree>
    <p:extLst>
      <p:ext uri="{BB962C8B-B14F-4D97-AF65-F5344CB8AC3E}">
        <p14:creationId xmlns:p14="http://schemas.microsoft.com/office/powerpoint/2010/main" val="1274618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12">
                                            <p:txEl>
                                              <p:pRg st="0" end="0"/>
                                            </p:txEl>
                                          </p:spTgt>
                                        </p:tgtEl>
                                        <p:attrNameLst>
                                          <p:attrName>style.visibility</p:attrName>
                                        </p:attrNameLst>
                                      </p:cBhvr>
                                      <p:to>
                                        <p:strVal val="visible"/>
                                      </p:to>
                                    </p:set>
                                    <p:animEffect transition="in" filter="randombar(horizontal)">
                                      <p:cBhvr>
                                        <p:cTn id="18" dur="500"/>
                                        <p:tgtEl>
                                          <p:spTgt spid="12">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12">
                                            <p:txEl>
                                              <p:pRg st="1" end="1"/>
                                            </p:txEl>
                                          </p:spTgt>
                                        </p:tgtEl>
                                        <p:attrNameLst>
                                          <p:attrName>style.visibility</p:attrName>
                                        </p:attrNameLst>
                                      </p:cBhvr>
                                      <p:to>
                                        <p:strVal val="visible"/>
                                      </p:to>
                                    </p:set>
                                    <p:animEffect transition="in" filter="randombar(horizontal)">
                                      <p:cBhvr>
                                        <p:cTn id="23" dur="500"/>
                                        <p:tgtEl>
                                          <p:spTgt spid="12">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nodeType="clickEffect">
                                  <p:stCondLst>
                                    <p:cond delay="0"/>
                                  </p:stCondLst>
                                  <p:childTnLst>
                                    <p:set>
                                      <p:cBhvr>
                                        <p:cTn id="27" dur="1" fill="hold">
                                          <p:stCondLst>
                                            <p:cond delay="0"/>
                                          </p:stCondLst>
                                        </p:cTn>
                                        <p:tgtEl>
                                          <p:spTgt spid="13">
                                            <p:txEl>
                                              <p:pRg st="0" end="0"/>
                                            </p:txEl>
                                          </p:spTgt>
                                        </p:tgtEl>
                                        <p:attrNameLst>
                                          <p:attrName>style.visibility</p:attrName>
                                        </p:attrNameLst>
                                      </p:cBhvr>
                                      <p:to>
                                        <p:strVal val="visible"/>
                                      </p:to>
                                    </p:set>
                                    <p:animEffect transition="in" filter="randombar(horizontal)">
                                      <p:cBhvr>
                                        <p:cTn id="28" dur="500"/>
                                        <p:tgtEl>
                                          <p:spTgt spid="13">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14">
                                            <p:txEl>
                                              <p:pRg st="0" end="0"/>
                                            </p:txEl>
                                          </p:spTgt>
                                        </p:tgtEl>
                                        <p:attrNameLst>
                                          <p:attrName>style.visibility</p:attrName>
                                        </p:attrNameLst>
                                      </p:cBhvr>
                                      <p:to>
                                        <p:strVal val="visible"/>
                                      </p:to>
                                    </p:set>
                                    <p:animEffect transition="in" filter="randombar(horizontal)">
                                      <p:cBhvr>
                                        <p:cTn id="33" dur="500"/>
                                        <p:tgtEl>
                                          <p:spTgt spid="14">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nodeType="clickEffect">
                                  <p:stCondLst>
                                    <p:cond delay="0"/>
                                  </p:stCondLst>
                                  <p:childTnLst>
                                    <p:set>
                                      <p:cBhvr>
                                        <p:cTn id="37" dur="1" fill="hold">
                                          <p:stCondLst>
                                            <p:cond delay="0"/>
                                          </p:stCondLst>
                                        </p:cTn>
                                        <p:tgtEl>
                                          <p:spTgt spid="15">
                                            <p:txEl>
                                              <p:pRg st="0" end="0"/>
                                            </p:txEl>
                                          </p:spTgt>
                                        </p:tgtEl>
                                        <p:attrNameLst>
                                          <p:attrName>style.visibility</p:attrName>
                                        </p:attrNameLst>
                                      </p:cBhvr>
                                      <p:to>
                                        <p:strVal val="visible"/>
                                      </p:to>
                                    </p:set>
                                    <p:animEffect transition="in" filter="randombar(horizontal)">
                                      <p:cBhvr>
                                        <p:cTn id="38" dur="500"/>
                                        <p:tgtEl>
                                          <p:spTgt spid="15">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4" presetClass="entr" presetSubtype="10" fill="hold" nodeType="clickEffect">
                                  <p:stCondLst>
                                    <p:cond delay="0"/>
                                  </p:stCondLst>
                                  <p:childTnLst>
                                    <p:set>
                                      <p:cBhvr>
                                        <p:cTn id="42" dur="1" fill="hold">
                                          <p:stCondLst>
                                            <p:cond delay="0"/>
                                          </p:stCondLst>
                                        </p:cTn>
                                        <p:tgtEl>
                                          <p:spTgt spid="15">
                                            <p:txEl>
                                              <p:pRg st="1" end="1"/>
                                            </p:txEl>
                                          </p:spTgt>
                                        </p:tgtEl>
                                        <p:attrNameLst>
                                          <p:attrName>style.visibility</p:attrName>
                                        </p:attrNameLst>
                                      </p:cBhvr>
                                      <p:to>
                                        <p:strVal val="visible"/>
                                      </p:to>
                                    </p:set>
                                    <p:animEffect transition="in" filter="randombar(horizontal)">
                                      <p:cBhvr>
                                        <p:cTn id="43" dur="500"/>
                                        <p:tgtEl>
                                          <p:spTgt spid="15">
                                            <p:txEl>
                                              <p:pRg st="1" end="1"/>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nodeType="clickEffect">
                                  <p:stCondLst>
                                    <p:cond delay="0"/>
                                  </p:stCondLst>
                                  <p:childTnLst>
                                    <p:set>
                                      <p:cBhvr>
                                        <p:cTn id="47" dur="1" fill="hold">
                                          <p:stCondLst>
                                            <p:cond delay="0"/>
                                          </p:stCondLst>
                                        </p:cTn>
                                        <p:tgtEl>
                                          <p:spTgt spid="16">
                                            <p:txEl>
                                              <p:pRg st="0" end="0"/>
                                            </p:txEl>
                                          </p:spTgt>
                                        </p:tgtEl>
                                        <p:attrNameLst>
                                          <p:attrName>style.visibility</p:attrName>
                                        </p:attrNameLst>
                                      </p:cBhvr>
                                      <p:to>
                                        <p:strVal val="visible"/>
                                      </p:to>
                                    </p:set>
                                    <p:animEffect transition="in" filter="randombar(horizontal)">
                                      <p:cBhvr>
                                        <p:cTn id="48" dur="500"/>
                                        <p:tgtEl>
                                          <p:spTgt spid="16">
                                            <p:txEl>
                                              <p:pRg st="0" end="0"/>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4" presetClass="entr" presetSubtype="10" fill="hold" nodeType="clickEffect">
                                  <p:stCondLst>
                                    <p:cond delay="0"/>
                                  </p:stCondLst>
                                  <p:childTnLst>
                                    <p:set>
                                      <p:cBhvr>
                                        <p:cTn id="52" dur="1" fill="hold">
                                          <p:stCondLst>
                                            <p:cond delay="0"/>
                                          </p:stCondLst>
                                        </p:cTn>
                                        <p:tgtEl>
                                          <p:spTgt spid="17">
                                            <p:txEl>
                                              <p:pRg st="0" end="0"/>
                                            </p:txEl>
                                          </p:spTgt>
                                        </p:tgtEl>
                                        <p:attrNameLst>
                                          <p:attrName>style.visibility</p:attrName>
                                        </p:attrNameLst>
                                      </p:cBhvr>
                                      <p:to>
                                        <p:strVal val="visible"/>
                                      </p:to>
                                    </p:set>
                                    <p:animEffect transition="in" filter="randombar(horizontal)">
                                      <p:cBhvr>
                                        <p:cTn id="53" dur="500"/>
                                        <p:tgtEl>
                                          <p:spTgt spid="17">
                                            <p:txEl>
                                              <p:pRg st="0" end="0"/>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14" presetClass="entr" presetSubtype="10" fill="hold" nodeType="clickEffect">
                                  <p:stCondLst>
                                    <p:cond delay="0"/>
                                  </p:stCondLst>
                                  <p:childTnLst>
                                    <p:set>
                                      <p:cBhvr>
                                        <p:cTn id="57" dur="1" fill="hold">
                                          <p:stCondLst>
                                            <p:cond delay="0"/>
                                          </p:stCondLst>
                                        </p:cTn>
                                        <p:tgtEl>
                                          <p:spTgt spid="17">
                                            <p:txEl>
                                              <p:pRg st="1" end="1"/>
                                            </p:txEl>
                                          </p:spTgt>
                                        </p:tgtEl>
                                        <p:attrNameLst>
                                          <p:attrName>style.visibility</p:attrName>
                                        </p:attrNameLst>
                                      </p:cBhvr>
                                      <p:to>
                                        <p:strVal val="visible"/>
                                      </p:to>
                                    </p:set>
                                    <p:animEffect transition="in" filter="randombar(horizontal)">
                                      <p:cBhvr>
                                        <p:cTn id="58" dur="500"/>
                                        <p:tgtEl>
                                          <p:spTgt spid="1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09750" y="106585"/>
            <a:ext cx="9575799" cy="661765"/>
          </a:xfrm>
        </p:spPr>
        <p:txBody>
          <a:bodyPr>
            <a:normAutofit/>
          </a:bodyPr>
          <a:lstStyle/>
          <a:p>
            <a:pPr algn="ctr"/>
            <a:r>
              <a:rPr lang="ru-RU" dirty="0" smtClean="0">
                <a:solidFill>
                  <a:schemeClr val="accent1">
                    <a:lumMod val="75000"/>
                  </a:schemeClr>
                </a:solidFill>
              </a:rPr>
              <a:t>   </a:t>
            </a:r>
            <a:r>
              <a:rPr lang="ru-RU" sz="2800" b="1" dirty="0" smtClean="0">
                <a:solidFill>
                  <a:schemeClr val="accent1">
                    <a:lumMod val="75000"/>
                  </a:schemeClr>
                </a:solidFill>
              </a:rPr>
              <a:t>«Корзина идей»</a:t>
            </a:r>
            <a:endParaRPr lang="ru-RU" sz="2800" dirty="0">
              <a:solidFill>
                <a:schemeClr val="accent1">
                  <a:lumMod val="75000"/>
                </a:schemeClr>
              </a:solidFill>
            </a:endParaRPr>
          </a:p>
        </p:txBody>
      </p:sp>
      <p:sp>
        <p:nvSpPr>
          <p:cNvPr id="3" name="Содержимое 2"/>
          <p:cNvSpPr>
            <a:spLocks noGrp="1"/>
          </p:cNvSpPr>
          <p:nvPr>
            <p:ph idx="1"/>
          </p:nvPr>
        </p:nvSpPr>
        <p:spPr>
          <a:xfrm>
            <a:off x="589030" y="796925"/>
            <a:ext cx="11331507" cy="4429125"/>
          </a:xfrm>
        </p:spPr>
        <p:txBody>
          <a:bodyPr>
            <a:noAutofit/>
          </a:bodyPr>
          <a:lstStyle/>
          <a:p>
            <a:r>
              <a:rPr lang="ru-RU" sz="2400" dirty="0" smtClean="0">
                <a:solidFill>
                  <a:schemeClr val="tx1"/>
                </a:solidFill>
              </a:rPr>
              <a:t>Пример работы с данными приемами на  </a:t>
            </a:r>
            <a:r>
              <a:rPr lang="ru-RU" sz="2400" dirty="0" err="1" smtClean="0">
                <a:solidFill>
                  <a:schemeClr val="tx1"/>
                </a:solidFill>
              </a:rPr>
              <a:t>кубановедения</a:t>
            </a:r>
            <a:r>
              <a:rPr lang="ru-RU" sz="2400" dirty="0" smtClean="0">
                <a:solidFill>
                  <a:schemeClr val="tx1"/>
                </a:solidFill>
              </a:rPr>
              <a:t> в 8 классе по теме «</a:t>
            </a:r>
            <a:r>
              <a:rPr lang="ru-RU" sz="2400" dirty="0" err="1" smtClean="0">
                <a:solidFill>
                  <a:schemeClr val="tx1"/>
                </a:solidFill>
              </a:rPr>
              <a:t>А.В.Суворов</a:t>
            </a:r>
            <a:r>
              <a:rPr lang="ru-RU" sz="2400" dirty="0" smtClean="0">
                <a:solidFill>
                  <a:schemeClr val="tx1"/>
                </a:solidFill>
              </a:rPr>
              <a:t> на Кубани».</a:t>
            </a:r>
          </a:p>
          <a:p>
            <a:pPr lvl="0">
              <a:lnSpc>
                <a:spcPct val="115000"/>
              </a:lnSpc>
              <a:spcAft>
                <a:spcPts val="1000"/>
              </a:spcAft>
              <a:buClr>
                <a:srgbClr val="A53010"/>
              </a:buClr>
              <a:buFontTx/>
              <a:buChar char="-"/>
            </a:pPr>
            <a:r>
              <a:rPr lang="ru-RU" sz="2400" dirty="0" smtClean="0">
                <a:solidFill>
                  <a:schemeClr val="tx1"/>
                </a:solidFill>
              </a:rPr>
              <a:t>В центре листа записывается тема «</a:t>
            </a:r>
            <a:r>
              <a:rPr lang="ru-RU" sz="2400" dirty="0" err="1" smtClean="0">
                <a:solidFill>
                  <a:schemeClr val="tx1"/>
                </a:solidFill>
              </a:rPr>
              <a:t>А.В.Суворов</a:t>
            </a:r>
            <a:r>
              <a:rPr lang="ru-RU" sz="2400" dirty="0" smtClean="0">
                <a:solidFill>
                  <a:schemeClr val="tx1"/>
                </a:solidFill>
              </a:rPr>
              <a:t> на Кубани», затем в течение 1-2 минут п</a:t>
            </a:r>
            <a:r>
              <a:rPr lang="ru-RU" sz="2400" dirty="0" smtClean="0">
                <a:solidFill>
                  <a:prstClr val="black">
                    <a:lumMod val="75000"/>
                    <a:lumOff val="25000"/>
                  </a:prstClr>
                </a:solidFill>
                <a:ea typeface="Calibri"/>
                <a:cs typeface="Times New Roman"/>
              </a:rPr>
              <a:t>редлагается  подобрать </a:t>
            </a:r>
            <a:r>
              <a:rPr lang="ru-RU" sz="2400" dirty="0">
                <a:solidFill>
                  <a:prstClr val="black">
                    <a:lumMod val="75000"/>
                    <a:lumOff val="25000"/>
                  </a:prstClr>
                </a:solidFill>
                <a:ea typeface="Calibri"/>
                <a:cs typeface="Times New Roman"/>
              </a:rPr>
              <a:t>максимальное количество слов или словосочетаний на тему </a:t>
            </a:r>
            <a:r>
              <a:rPr lang="ru-RU" sz="2400" dirty="0" smtClean="0">
                <a:solidFill>
                  <a:prstClr val="black">
                    <a:lumMod val="75000"/>
                    <a:lumOff val="25000"/>
                  </a:prstClr>
                </a:solidFill>
                <a:ea typeface="Calibri"/>
                <a:cs typeface="Times New Roman"/>
              </a:rPr>
              <a:t>« </a:t>
            </a:r>
            <a:r>
              <a:rPr lang="ru-RU" sz="2400" dirty="0" err="1" smtClean="0">
                <a:solidFill>
                  <a:prstClr val="black">
                    <a:lumMod val="75000"/>
                    <a:lumOff val="25000"/>
                  </a:prstClr>
                </a:solidFill>
                <a:ea typeface="Calibri"/>
                <a:cs typeface="Times New Roman"/>
              </a:rPr>
              <a:t>А.В.Суворов</a:t>
            </a:r>
            <a:r>
              <a:rPr lang="ru-RU" sz="2400" dirty="0" smtClean="0">
                <a:solidFill>
                  <a:prstClr val="black">
                    <a:lumMod val="75000"/>
                    <a:lumOff val="25000"/>
                  </a:prstClr>
                </a:solidFill>
                <a:ea typeface="Calibri"/>
                <a:cs typeface="Times New Roman"/>
              </a:rPr>
              <a:t> на Кубани». </a:t>
            </a:r>
            <a:r>
              <a:rPr lang="ru-RU" sz="2400" dirty="0" smtClean="0">
                <a:solidFill>
                  <a:schemeClr val="tx1"/>
                </a:solidFill>
              </a:rPr>
              <a:t>Затем предлагается обсудить записанное  в группе и обменяться мнениями в паре(2 – 3 минуты). Далее в форме аукциона знаний называются записанные сведения, факты(правильные и неправильные). Так составляется список идей. Далее идеи компонуются по категориям  (</a:t>
            </a:r>
            <a:r>
              <a:rPr lang="ru-RU" sz="2400" dirty="0" err="1" smtClean="0">
                <a:solidFill>
                  <a:schemeClr val="tx1"/>
                </a:solidFill>
              </a:rPr>
              <a:t>А.В.Суворов</a:t>
            </a:r>
            <a:r>
              <a:rPr lang="ru-RU" sz="2400" dirty="0" smtClean="0">
                <a:solidFill>
                  <a:schemeClr val="tx1"/>
                </a:solidFill>
              </a:rPr>
              <a:t> во главе  Кубанского  корпуса, кубанская оборонительная линия,  присяга ногайцев на верность России, разгром мятежников,  строительство </a:t>
            </a:r>
            <a:r>
              <a:rPr lang="ru-RU" sz="2400" dirty="0" err="1" smtClean="0">
                <a:solidFill>
                  <a:schemeClr val="tx1"/>
                </a:solidFill>
              </a:rPr>
              <a:t>Фанагорийской</a:t>
            </a:r>
            <a:r>
              <a:rPr lang="ru-RU" sz="2400" dirty="0" smtClean="0">
                <a:solidFill>
                  <a:schemeClr val="tx1"/>
                </a:solidFill>
              </a:rPr>
              <a:t> крепости,  история возникновения населённых пунктов, А.В. Суворов в памяти кубанцев)</a:t>
            </a:r>
          </a:p>
          <a:p>
            <a:pPr>
              <a:buNone/>
            </a:pPr>
            <a:endParaRPr lang="ru-RU" sz="2400" dirty="0" smtClean="0">
              <a:solidFill>
                <a:schemeClr val="tx1"/>
              </a:solidFill>
            </a:endParaRPr>
          </a:p>
        </p:txBody>
      </p:sp>
      <p:pic>
        <p:nvPicPr>
          <p:cNvPr id="4" name="Рисунок 3" descr="911369_551f4.png"/>
          <p:cNvPicPr>
            <a:picLocks noChangeAspect="1"/>
          </p:cNvPicPr>
          <p:nvPr/>
        </p:nvPicPr>
        <p:blipFill>
          <a:blip r:embed="rId2"/>
          <a:stretch>
            <a:fillRect/>
          </a:stretch>
        </p:blipFill>
        <p:spPr>
          <a:xfrm>
            <a:off x="9898198" y="4629150"/>
            <a:ext cx="2022339" cy="2057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linds(horizontal)">
                                      <p:cBhvr>
                                        <p:cTn id="1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14500" y="711538"/>
            <a:ext cx="9436100" cy="4524315"/>
          </a:xfrm>
          <a:prstGeom prst="rect">
            <a:avLst/>
          </a:prstGeom>
        </p:spPr>
        <p:txBody>
          <a:bodyPr wrap="square">
            <a:spAutoFit/>
          </a:bodyPr>
          <a:lstStyle/>
          <a:p>
            <a:r>
              <a:rPr lang="ru-RU" sz="3200" b="1" dirty="0" err="1"/>
              <a:t>Б.М.Неменский</a:t>
            </a:r>
            <a:r>
              <a:rPr lang="ru-RU" sz="3200" b="1" dirty="0"/>
              <a:t> в своей книге «Мудрость красоты» пишет</a:t>
            </a:r>
            <a:r>
              <a:rPr lang="ru-RU" sz="3200" b="1" dirty="0" smtClean="0"/>
              <a:t>:</a:t>
            </a:r>
          </a:p>
          <a:p>
            <a:r>
              <a:rPr lang="ru-RU" sz="3200" b="1" dirty="0" smtClean="0"/>
              <a:t> </a:t>
            </a:r>
            <a:r>
              <a:rPr lang="ru-RU" sz="3200" b="1" dirty="0"/>
              <a:t>«Формируя человека, мы формируем не только его – мы создаем будущее нашей страны. От нас зависит, какое оно будущее. Культура многих веков, представления о счастье – только через нас. И бескультурье, невежество, духовная глухота – от нас!» </a:t>
            </a:r>
          </a:p>
        </p:txBody>
      </p:sp>
    </p:spTree>
    <p:extLst>
      <p:ext uri="{BB962C8B-B14F-4D97-AF65-F5344CB8AC3E}">
        <p14:creationId xmlns:p14="http://schemas.microsoft.com/office/powerpoint/2010/main" val="63150839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57350" y="171450"/>
            <a:ext cx="10215563" cy="1528763"/>
          </a:xfrm>
        </p:spPr>
        <p:txBody>
          <a:bodyPr>
            <a:noAutofit/>
          </a:bodyPr>
          <a:lstStyle/>
          <a:p>
            <a:pPr algn="ctr"/>
            <a:r>
              <a:rPr lang="ru-RU" sz="2800" b="1" dirty="0" smtClean="0">
                <a:solidFill>
                  <a:schemeClr val="accent1">
                    <a:lumMod val="75000"/>
                  </a:schemeClr>
                </a:solidFill>
              </a:rPr>
              <a:t>Приемы технологии критического мышления, используемые на стадии </a:t>
            </a:r>
            <a:br>
              <a:rPr lang="ru-RU" sz="2800" b="1" dirty="0" smtClean="0">
                <a:solidFill>
                  <a:schemeClr val="accent1">
                    <a:lumMod val="75000"/>
                  </a:schemeClr>
                </a:solidFill>
              </a:rPr>
            </a:br>
            <a:r>
              <a:rPr lang="ru-RU" sz="2800" b="1" dirty="0" smtClean="0">
                <a:solidFill>
                  <a:schemeClr val="accent1">
                    <a:lumMod val="75000"/>
                  </a:schemeClr>
                </a:solidFill>
              </a:rPr>
              <a:t>«Рефлексия»</a:t>
            </a:r>
            <a:endParaRPr lang="ru-RU" sz="2800" dirty="0"/>
          </a:p>
        </p:txBody>
      </p:sp>
      <p:pic>
        <p:nvPicPr>
          <p:cNvPr id="4" name="Содержимое 3" descr="0_e9dbd_619930fb_orig.png"/>
          <p:cNvPicPr>
            <a:picLocks noGrp="1" noChangeAspect="1"/>
          </p:cNvPicPr>
          <p:nvPr>
            <p:ph idx="1"/>
          </p:nvPr>
        </p:nvPicPr>
        <p:blipFill>
          <a:blip r:embed="rId2"/>
          <a:stretch>
            <a:fillRect/>
          </a:stretch>
        </p:blipFill>
        <p:spPr>
          <a:xfrm>
            <a:off x="7908780" y="3741738"/>
            <a:ext cx="3940465" cy="3003320"/>
          </a:xfrm>
        </p:spPr>
      </p:pic>
      <p:sp>
        <p:nvSpPr>
          <p:cNvPr id="5" name="Прямоугольник 4"/>
          <p:cNvSpPr/>
          <p:nvPr/>
        </p:nvSpPr>
        <p:spPr>
          <a:xfrm>
            <a:off x="2886075" y="2314575"/>
            <a:ext cx="7272338" cy="646331"/>
          </a:xfrm>
          <a:prstGeom prst="rect">
            <a:avLst/>
          </a:prstGeom>
        </p:spPr>
        <p:txBody>
          <a:bodyPr wrap="square">
            <a:spAutoFit/>
          </a:bodyPr>
          <a:lstStyle/>
          <a:p>
            <a:endParaRPr lang="ru-RU" dirty="0" smtClean="0"/>
          </a:p>
          <a:p>
            <a:endParaRPr lang="ru-RU" dirty="0"/>
          </a:p>
        </p:txBody>
      </p:sp>
      <p:sp>
        <p:nvSpPr>
          <p:cNvPr id="7" name="Прямоугольник 6"/>
          <p:cNvSpPr/>
          <p:nvPr/>
        </p:nvSpPr>
        <p:spPr>
          <a:xfrm>
            <a:off x="2808054" y="1743075"/>
            <a:ext cx="8807684" cy="523220"/>
          </a:xfrm>
          <a:prstGeom prst="rect">
            <a:avLst/>
          </a:prstGeom>
        </p:spPr>
        <p:txBody>
          <a:bodyPr wrap="square">
            <a:spAutoFit/>
          </a:bodyPr>
          <a:lstStyle/>
          <a:p>
            <a:r>
              <a:rPr lang="ru-RU" sz="2800" b="1" dirty="0" smtClean="0"/>
              <a:t>«Шесть шляп критического мышления»</a:t>
            </a:r>
            <a:endParaRPr lang="ru-RU" sz="2800" b="1" dirty="0"/>
          </a:p>
        </p:txBody>
      </p:sp>
      <p:sp>
        <p:nvSpPr>
          <p:cNvPr id="8" name="Прямоугольник 7"/>
          <p:cNvSpPr/>
          <p:nvPr/>
        </p:nvSpPr>
        <p:spPr>
          <a:xfrm>
            <a:off x="2900362" y="2215635"/>
            <a:ext cx="6763501" cy="2308324"/>
          </a:xfrm>
          <a:prstGeom prst="rect">
            <a:avLst/>
          </a:prstGeom>
        </p:spPr>
        <p:txBody>
          <a:bodyPr wrap="square">
            <a:spAutoFit/>
          </a:bodyPr>
          <a:lstStyle/>
          <a:p>
            <a:r>
              <a:rPr lang="ru-RU" sz="2800" b="1" dirty="0" smtClean="0"/>
              <a:t>«</a:t>
            </a:r>
            <a:r>
              <a:rPr lang="ru-RU" sz="2800" b="1" dirty="0" err="1" smtClean="0"/>
              <a:t>Синквейн</a:t>
            </a:r>
            <a:r>
              <a:rPr lang="ru-RU" sz="2800" b="1" dirty="0" smtClean="0"/>
              <a:t>»</a:t>
            </a:r>
            <a:endParaRPr lang="ru-RU" sz="2800" dirty="0" smtClean="0"/>
          </a:p>
          <a:p>
            <a:r>
              <a:rPr lang="ru-RU" sz="2800" b="1" dirty="0" smtClean="0"/>
              <a:t>«Прием «Общее - уникальное»</a:t>
            </a:r>
          </a:p>
          <a:p>
            <a:r>
              <a:rPr lang="ru-RU" sz="2800" b="1" dirty="0" smtClean="0"/>
              <a:t>«Кластер»</a:t>
            </a:r>
          </a:p>
          <a:p>
            <a:r>
              <a:rPr lang="ru-RU" sz="2800" b="1" dirty="0" smtClean="0"/>
              <a:t>«Ключевые слова»</a:t>
            </a:r>
          </a:p>
          <a:p>
            <a:r>
              <a:rPr lang="ru-RU" sz="2800" b="1" dirty="0" smtClean="0"/>
              <a:t>«Тонкие и толстые вопросы»</a:t>
            </a:r>
            <a:endParaRPr lang="ru-RU"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randombar(horizontal)">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randombar(horizontal)">
                                      <p:cBhvr>
                                        <p:cTn id="17" dur="500"/>
                                        <p:tgtEl>
                                          <p:spTgt spid="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8">
                                            <p:txEl>
                                              <p:pRg st="1" end="1"/>
                                            </p:txEl>
                                          </p:spTgt>
                                        </p:tgtEl>
                                        <p:attrNameLst>
                                          <p:attrName>style.visibility</p:attrName>
                                        </p:attrNameLst>
                                      </p:cBhvr>
                                      <p:to>
                                        <p:strVal val="visible"/>
                                      </p:to>
                                    </p:set>
                                    <p:animEffect transition="in" filter="randombar(horizontal)">
                                      <p:cBhvr>
                                        <p:cTn id="22" dur="500"/>
                                        <p:tgtEl>
                                          <p:spTgt spid="8">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randombar(horizontal)">
                                      <p:cBhvr>
                                        <p:cTn id="27" dur="500"/>
                                        <p:tgtEl>
                                          <p:spTgt spid="8">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8">
                                            <p:txEl>
                                              <p:pRg st="3" end="3"/>
                                            </p:txEl>
                                          </p:spTgt>
                                        </p:tgtEl>
                                        <p:attrNameLst>
                                          <p:attrName>style.visibility</p:attrName>
                                        </p:attrNameLst>
                                      </p:cBhvr>
                                      <p:to>
                                        <p:strVal val="visible"/>
                                      </p:to>
                                    </p:set>
                                    <p:animEffect transition="in" filter="randombar(horizontal)">
                                      <p:cBhvr>
                                        <p:cTn id="32" dur="500"/>
                                        <p:tgtEl>
                                          <p:spTgt spid="8">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nodeType="clickEffect">
                                  <p:stCondLst>
                                    <p:cond delay="0"/>
                                  </p:stCondLst>
                                  <p:childTnLst>
                                    <p:set>
                                      <p:cBhvr>
                                        <p:cTn id="36" dur="1" fill="hold">
                                          <p:stCondLst>
                                            <p:cond delay="0"/>
                                          </p:stCondLst>
                                        </p:cTn>
                                        <p:tgtEl>
                                          <p:spTgt spid="8">
                                            <p:txEl>
                                              <p:pRg st="4" end="4"/>
                                            </p:txEl>
                                          </p:spTgt>
                                        </p:tgtEl>
                                        <p:attrNameLst>
                                          <p:attrName>style.visibility</p:attrName>
                                        </p:attrNameLst>
                                      </p:cBhvr>
                                      <p:to>
                                        <p:strVal val="visible"/>
                                      </p:to>
                                    </p:set>
                                    <p:animEffect transition="in" filter="randombar(horizontal)">
                                      <p:cBhvr>
                                        <p:cTn id="37"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74800" y="223266"/>
            <a:ext cx="10426700" cy="1872234"/>
          </a:xfrm>
        </p:spPr>
        <p:txBody>
          <a:bodyPr>
            <a:normAutofit fontScale="90000"/>
          </a:bodyPr>
          <a:lstStyle/>
          <a:p>
            <a:pPr lvl="0" defTabSz="914400" fontAlgn="base">
              <a:spcAft>
                <a:spcPct val="0"/>
              </a:spcAft>
            </a:pPr>
            <a:r>
              <a:rPr lang="ru-RU" altLang="ru-RU" sz="3200" b="1" dirty="0" smtClean="0">
                <a:solidFill>
                  <a:srgbClr val="FF0000"/>
                </a:solidFill>
                <a:latin typeface="+mn-lt"/>
                <a:ea typeface="Calibri" pitchFamily="34" charset="0"/>
                <a:cs typeface="Times New Roman" pitchFamily="18" charset="0"/>
              </a:rPr>
              <a:t>                                         «</a:t>
            </a:r>
            <a:r>
              <a:rPr lang="ru-RU" altLang="ru-RU" sz="3200" b="1" dirty="0">
                <a:solidFill>
                  <a:srgbClr val="FF0000"/>
                </a:solidFill>
                <a:latin typeface="+mn-lt"/>
                <a:ea typeface="Calibri" pitchFamily="34" charset="0"/>
                <a:cs typeface="Times New Roman" pitchFamily="18" charset="0"/>
              </a:rPr>
              <a:t>Шляпы мышления</a:t>
            </a:r>
            <a:r>
              <a:rPr lang="ru-RU" altLang="ru-RU" sz="3200" b="1" dirty="0" smtClean="0">
                <a:solidFill>
                  <a:srgbClr val="FF0000"/>
                </a:solidFill>
                <a:latin typeface="+mn-lt"/>
                <a:ea typeface="Calibri" pitchFamily="34" charset="0"/>
                <a:cs typeface="Times New Roman" pitchFamily="18" charset="0"/>
              </a:rPr>
              <a:t>» </a:t>
            </a:r>
            <a:br>
              <a:rPr lang="ru-RU" altLang="ru-RU" sz="3200" b="1" dirty="0" smtClean="0">
                <a:solidFill>
                  <a:srgbClr val="FF0000"/>
                </a:solidFill>
                <a:latin typeface="+mn-lt"/>
                <a:ea typeface="Calibri" pitchFamily="34" charset="0"/>
                <a:cs typeface="Times New Roman" pitchFamily="18" charset="0"/>
              </a:rPr>
            </a:br>
            <a:r>
              <a:rPr lang="ru-RU" altLang="ru-RU" sz="3200" b="1" dirty="0" smtClean="0">
                <a:solidFill>
                  <a:srgbClr val="FF0000"/>
                </a:solidFill>
                <a:latin typeface="+mn-lt"/>
                <a:ea typeface="Calibri" pitchFamily="34" charset="0"/>
                <a:cs typeface="Times New Roman" pitchFamily="18" charset="0"/>
              </a:rPr>
              <a:t>Тема: «</a:t>
            </a:r>
            <a:r>
              <a:rPr lang="ru-RU" altLang="ru-RU" sz="4000" b="1" dirty="0" smtClean="0">
                <a:solidFill>
                  <a:srgbClr val="FF0000"/>
                </a:solidFill>
                <a:latin typeface="+mn-lt"/>
                <a:ea typeface="Calibri" pitchFamily="34" charset="0"/>
                <a:cs typeface="Times New Roman" pitchFamily="18" charset="0"/>
              </a:rPr>
              <a:t>Черноморцы </a:t>
            </a:r>
            <a:r>
              <a:rPr lang="ru-RU" altLang="ru-RU" sz="4000" b="1" dirty="0">
                <a:solidFill>
                  <a:srgbClr val="FF0000"/>
                </a:solidFill>
                <a:latin typeface="+mn-lt"/>
                <a:ea typeface="Calibri" pitchFamily="34" charset="0"/>
                <a:cs typeface="Times New Roman" pitchFamily="18" charset="0"/>
              </a:rPr>
              <a:t>и </a:t>
            </a:r>
            <a:r>
              <a:rPr lang="ru-RU" altLang="ru-RU" sz="4000" b="1" dirty="0" err="1">
                <a:solidFill>
                  <a:srgbClr val="FF0000"/>
                </a:solidFill>
                <a:latin typeface="+mn-lt"/>
                <a:ea typeface="Calibri" pitchFamily="34" charset="0"/>
                <a:cs typeface="Times New Roman" pitchFamily="18" charset="0"/>
              </a:rPr>
              <a:t>линейцы</a:t>
            </a:r>
            <a:r>
              <a:rPr lang="ru-RU" altLang="ru-RU" sz="4000" b="1" dirty="0">
                <a:solidFill>
                  <a:srgbClr val="FF0000"/>
                </a:solidFill>
                <a:latin typeface="+mn-lt"/>
                <a:ea typeface="Calibri" pitchFamily="34" charset="0"/>
                <a:cs typeface="Times New Roman" pitchFamily="18" charset="0"/>
              </a:rPr>
              <a:t>. Заселение </a:t>
            </a:r>
            <a:r>
              <a:rPr lang="ru-RU" altLang="ru-RU" sz="4000" b="1" dirty="0" err="1" smtClean="0">
                <a:solidFill>
                  <a:srgbClr val="FF0000"/>
                </a:solidFill>
                <a:latin typeface="+mn-lt"/>
                <a:ea typeface="Calibri" pitchFamily="34" charset="0"/>
                <a:cs typeface="Times New Roman" pitchFamily="18" charset="0"/>
              </a:rPr>
              <a:t>Прикубанья</a:t>
            </a:r>
            <a:r>
              <a:rPr lang="ru-RU" altLang="ru-RU" sz="4000" dirty="0" smtClean="0">
                <a:solidFill>
                  <a:srgbClr val="FF0000"/>
                </a:solidFill>
                <a:latin typeface="+mn-lt"/>
                <a:ea typeface="Calibri" pitchFamily="34" charset="0"/>
                <a:cs typeface="Arial" pitchFamily="34" charset="0"/>
              </a:rPr>
              <a:t>  </a:t>
            </a:r>
            <a:r>
              <a:rPr lang="ru-RU" altLang="ru-RU" sz="2700" dirty="0" smtClean="0">
                <a:solidFill>
                  <a:srgbClr val="FF0000"/>
                </a:solidFill>
                <a:latin typeface="+mn-lt"/>
                <a:ea typeface="Calibri" pitchFamily="34" charset="0"/>
                <a:cs typeface="Arial" pitchFamily="34" charset="0"/>
              </a:rPr>
              <a:t>8 класс</a:t>
            </a:r>
            <a:r>
              <a:rPr lang="ru-RU" altLang="ru-RU" sz="2700" b="1" dirty="0" smtClean="0">
                <a:solidFill>
                  <a:srgbClr val="FF0000"/>
                </a:solidFill>
                <a:latin typeface="+mn-lt"/>
                <a:ea typeface="Calibri" pitchFamily="34" charset="0"/>
                <a:cs typeface="Times New Roman" pitchFamily="18" charset="0"/>
              </a:rPr>
              <a:t>  </a:t>
            </a:r>
            <a:r>
              <a:rPr lang="ru-RU" altLang="ru-RU" sz="3200" dirty="0">
                <a:solidFill>
                  <a:srgbClr val="4E3B30"/>
                </a:solidFill>
                <a:latin typeface="Palatino Linotype" pitchFamily="18" charset="0"/>
                <a:ea typeface="Calibri" pitchFamily="34" charset="0"/>
                <a:cs typeface="Arial" pitchFamily="34" charset="0"/>
              </a:rPr>
              <a:t/>
            </a:r>
            <a:br>
              <a:rPr lang="ru-RU" altLang="ru-RU" sz="3200" dirty="0">
                <a:solidFill>
                  <a:srgbClr val="4E3B30"/>
                </a:solidFill>
                <a:latin typeface="Palatino Linotype" pitchFamily="18" charset="0"/>
                <a:ea typeface="Calibri" pitchFamily="34" charset="0"/>
                <a:cs typeface="Arial" pitchFamily="34" charset="0"/>
              </a:rPr>
            </a:br>
            <a:endParaRPr lang="ru-RU" dirty="0"/>
          </a:p>
        </p:txBody>
      </p:sp>
      <p:sp>
        <p:nvSpPr>
          <p:cNvPr id="3" name="Объект 2"/>
          <p:cNvSpPr>
            <a:spLocks noGrp="1"/>
          </p:cNvSpPr>
          <p:nvPr>
            <p:ph idx="1"/>
          </p:nvPr>
        </p:nvSpPr>
        <p:spPr>
          <a:xfrm>
            <a:off x="4635500" y="2133600"/>
            <a:ext cx="6869112" cy="3777622"/>
          </a:xfrm>
        </p:spPr>
        <p:txBody>
          <a:bodyPr/>
          <a:lstStyle/>
          <a:p>
            <a:pPr marL="0" lvl="0" indent="0" defTabSz="914400" fontAlgn="base">
              <a:spcBef>
                <a:spcPct val="0"/>
              </a:spcBef>
              <a:spcAft>
                <a:spcPct val="0"/>
              </a:spcAft>
              <a:buClrTx/>
              <a:buNone/>
            </a:pPr>
            <a:r>
              <a:rPr lang="ru-RU" altLang="ru-RU" sz="2400" dirty="0">
                <a:solidFill>
                  <a:prstClr val="black"/>
                </a:solidFill>
              </a:rPr>
              <a:t>Перечислите задачи, которые </a:t>
            </a:r>
            <a:r>
              <a:rPr lang="ru-RU" altLang="ru-RU" sz="2400" dirty="0" smtClean="0">
                <a:solidFill>
                  <a:prstClr val="black"/>
                </a:solidFill>
              </a:rPr>
              <a:t>решало правительство </a:t>
            </a:r>
            <a:r>
              <a:rPr lang="ru-RU" altLang="ru-RU" sz="2400" dirty="0">
                <a:solidFill>
                  <a:prstClr val="black"/>
                </a:solidFill>
              </a:rPr>
              <a:t>России путём заселения </a:t>
            </a:r>
            <a:r>
              <a:rPr lang="ru-RU" altLang="ru-RU" sz="2400" dirty="0" err="1">
                <a:solidFill>
                  <a:prstClr val="black"/>
                </a:solidFill>
              </a:rPr>
              <a:t>Прикубанья</a:t>
            </a:r>
            <a:r>
              <a:rPr lang="ru-RU" altLang="ru-RU" sz="2400" dirty="0">
                <a:solidFill>
                  <a:prstClr val="black"/>
                </a:solidFill>
              </a:rPr>
              <a:t> черноморскими и донскими казаками</a:t>
            </a:r>
            <a:r>
              <a:rPr lang="ru-RU" altLang="ru-RU" sz="2400" dirty="0" smtClean="0">
                <a:solidFill>
                  <a:prstClr val="black"/>
                </a:solidFill>
              </a:rPr>
              <a:t>.</a:t>
            </a:r>
          </a:p>
          <a:p>
            <a:pPr marL="0" lvl="0" indent="0" defTabSz="914400" fontAlgn="base">
              <a:spcBef>
                <a:spcPct val="0"/>
              </a:spcBef>
              <a:spcAft>
                <a:spcPct val="0"/>
              </a:spcAft>
              <a:buClrTx/>
              <a:buNone/>
            </a:pPr>
            <a:endParaRPr lang="ru-RU" altLang="ru-RU" sz="2400" dirty="0">
              <a:solidFill>
                <a:prstClr val="black"/>
              </a:solidFill>
            </a:endParaRPr>
          </a:p>
          <a:p>
            <a:pPr marL="0" lvl="0" indent="0" defTabSz="914400" fontAlgn="base">
              <a:spcBef>
                <a:spcPct val="0"/>
              </a:spcBef>
              <a:spcAft>
                <a:spcPct val="0"/>
              </a:spcAft>
              <a:buClrTx/>
              <a:buNone/>
            </a:pPr>
            <a:endParaRPr lang="ru-RU" altLang="ru-RU" sz="2400" dirty="0" smtClean="0">
              <a:solidFill>
                <a:prstClr val="black"/>
              </a:solidFill>
            </a:endParaRPr>
          </a:p>
          <a:p>
            <a:pPr marL="0" lvl="0" indent="0" defTabSz="914400" fontAlgn="base">
              <a:spcBef>
                <a:spcPct val="0"/>
              </a:spcBef>
              <a:spcAft>
                <a:spcPct val="0"/>
              </a:spcAft>
              <a:buClrTx/>
              <a:buNone/>
            </a:pPr>
            <a:endParaRPr lang="ru-RU" altLang="ru-RU" sz="2400" dirty="0">
              <a:solidFill>
                <a:prstClr val="black"/>
              </a:solidFill>
            </a:endParaRPr>
          </a:p>
          <a:p>
            <a:pPr marL="0" lvl="0" indent="0" defTabSz="914400" fontAlgn="base">
              <a:spcBef>
                <a:spcPct val="0"/>
              </a:spcBef>
              <a:spcAft>
                <a:spcPct val="0"/>
              </a:spcAft>
              <a:buClrTx/>
              <a:buNone/>
            </a:pPr>
            <a:r>
              <a:rPr lang="ru-RU" altLang="ru-RU" sz="2400" dirty="0">
                <a:solidFill>
                  <a:prstClr val="black"/>
                </a:solidFill>
              </a:rPr>
              <a:t>Как вы оцениваете политику Екатерины </a:t>
            </a:r>
            <a:r>
              <a:rPr lang="en-US" altLang="ru-RU" sz="2400" dirty="0">
                <a:solidFill>
                  <a:prstClr val="black"/>
                </a:solidFill>
              </a:rPr>
              <a:t>II </a:t>
            </a:r>
            <a:r>
              <a:rPr lang="ru-RU" altLang="ru-RU" sz="2400" dirty="0">
                <a:solidFill>
                  <a:prstClr val="black"/>
                </a:solidFill>
              </a:rPr>
              <a:t> по отношению </a:t>
            </a:r>
            <a:br>
              <a:rPr lang="ru-RU" altLang="ru-RU" sz="2400" dirty="0">
                <a:solidFill>
                  <a:prstClr val="black"/>
                </a:solidFill>
              </a:rPr>
            </a:br>
            <a:r>
              <a:rPr lang="ru-RU" altLang="ru-RU" sz="2400" dirty="0">
                <a:solidFill>
                  <a:prstClr val="black"/>
                </a:solidFill>
              </a:rPr>
              <a:t>к казакам?</a:t>
            </a:r>
          </a:p>
          <a:p>
            <a:endParaRPr lang="ru-RU"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16038" y="1974056"/>
            <a:ext cx="2914650" cy="19388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6663" y="4130675"/>
            <a:ext cx="3073400" cy="245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08864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06475" y="647180"/>
            <a:ext cx="3359187" cy="2353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6475" y="3723481"/>
            <a:ext cx="3286125" cy="2786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4508500" y="1328510"/>
            <a:ext cx="6096000" cy="1938992"/>
          </a:xfrm>
          <a:prstGeom prst="rect">
            <a:avLst/>
          </a:prstGeom>
        </p:spPr>
        <p:txBody>
          <a:bodyPr>
            <a:spAutoFit/>
          </a:bodyPr>
          <a:lstStyle/>
          <a:p>
            <a:pPr lvl="0" defTabSz="914400" fontAlgn="base">
              <a:spcBef>
                <a:spcPct val="0"/>
              </a:spcBef>
              <a:spcAft>
                <a:spcPct val="0"/>
              </a:spcAft>
            </a:pPr>
            <a:r>
              <a:rPr lang="ru-RU" altLang="ru-RU" sz="2400" dirty="0">
                <a:solidFill>
                  <a:prstClr val="black"/>
                </a:solidFill>
              </a:rPr>
              <a:t>В чём проявилось половинчатое отношение царского правительства по отношению </a:t>
            </a:r>
            <a:br>
              <a:rPr lang="ru-RU" altLang="ru-RU" sz="2400" dirty="0">
                <a:solidFill>
                  <a:prstClr val="black"/>
                </a:solidFill>
              </a:rPr>
            </a:br>
            <a:r>
              <a:rPr lang="ru-RU" altLang="ru-RU" sz="2400" dirty="0">
                <a:solidFill>
                  <a:prstClr val="black"/>
                </a:solidFill>
              </a:rPr>
              <a:t>к черноморским и донским казакам</a:t>
            </a:r>
            <a:r>
              <a:rPr lang="ru-RU" altLang="ru-RU" sz="2400" dirty="0">
                <a:solidFill>
                  <a:prstClr val="black"/>
                </a:solidFill>
                <a:latin typeface="Palatino Linotype" pitchFamily="18" charset="0"/>
              </a:rPr>
              <a:t>?</a:t>
            </a:r>
          </a:p>
        </p:txBody>
      </p:sp>
      <p:sp>
        <p:nvSpPr>
          <p:cNvPr id="5" name="Прямоугольник 4"/>
          <p:cNvSpPr/>
          <p:nvPr/>
        </p:nvSpPr>
        <p:spPr>
          <a:xfrm>
            <a:off x="4749800" y="4905802"/>
            <a:ext cx="6705600" cy="830997"/>
          </a:xfrm>
          <a:prstGeom prst="rect">
            <a:avLst/>
          </a:prstGeom>
        </p:spPr>
        <p:txBody>
          <a:bodyPr wrap="square">
            <a:spAutoFit/>
          </a:bodyPr>
          <a:lstStyle/>
          <a:p>
            <a:pPr lvl="0" defTabSz="914400" fontAlgn="base">
              <a:spcBef>
                <a:spcPct val="0"/>
              </a:spcBef>
              <a:spcAft>
                <a:spcPct val="0"/>
              </a:spcAft>
            </a:pPr>
            <a:r>
              <a:rPr lang="ru-RU" altLang="ru-RU" sz="2400" dirty="0">
                <a:solidFill>
                  <a:prstClr val="black"/>
                </a:solidFill>
              </a:rPr>
              <a:t>Обобщить всё положительное </a:t>
            </a:r>
            <a:br>
              <a:rPr lang="ru-RU" altLang="ru-RU" sz="2400" dirty="0">
                <a:solidFill>
                  <a:prstClr val="black"/>
                </a:solidFill>
              </a:rPr>
            </a:br>
            <a:r>
              <a:rPr lang="ru-RU" altLang="ru-RU" sz="2400" dirty="0">
                <a:solidFill>
                  <a:prstClr val="black"/>
                </a:solidFill>
              </a:rPr>
              <a:t>в действиях правительства Екатерины </a:t>
            </a:r>
            <a:r>
              <a:rPr lang="en-US" altLang="ru-RU" sz="2400" dirty="0">
                <a:solidFill>
                  <a:prstClr val="black"/>
                </a:solidFill>
              </a:rPr>
              <a:t>II</a:t>
            </a:r>
            <a:r>
              <a:rPr lang="ru-RU" altLang="ru-RU" sz="2400" dirty="0">
                <a:solidFill>
                  <a:prstClr val="black"/>
                </a:solidFill>
              </a:rPr>
              <a:t>.</a:t>
            </a:r>
          </a:p>
        </p:txBody>
      </p:sp>
    </p:spTree>
    <p:extLst>
      <p:ext uri="{BB962C8B-B14F-4D97-AF65-F5344CB8AC3E}">
        <p14:creationId xmlns:p14="http://schemas.microsoft.com/office/powerpoint/2010/main" val="386461435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600700" y="624110"/>
            <a:ext cx="5903912" cy="1280890"/>
          </a:xfrm>
        </p:spPr>
        <p:txBody>
          <a:bodyPr/>
          <a:lstStyle/>
          <a:p>
            <a:r>
              <a:rPr lang="ru-RU" altLang="ru-RU" sz="2400" dirty="0">
                <a:solidFill>
                  <a:prstClr val="black"/>
                </a:solidFill>
                <a:latin typeface="+mn-lt"/>
                <a:ea typeface="+mn-ea"/>
                <a:cs typeface="+mn-cs"/>
              </a:rPr>
              <a:t>Инсценировать посольство казаков под руководством А. Головатого </a:t>
            </a:r>
            <a:br>
              <a:rPr lang="ru-RU" altLang="ru-RU" sz="2400" dirty="0">
                <a:solidFill>
                  <a:prstClr val="black"/>
                </a:solidFill>
                <a:latin typeface="+mn-lt"/>
                <a:ea typeface="+mn-ea"/>
                <a:cs typeface="+mn-cs"/>
              </a:rPr>
            </a:br>
            <a:r>
              <a:rPr lang="ru-RU" altLang="ru-RU" sz="2400" dirty="0">
                <a:solidFill>
                  <a:prstClr val="black"/>
                </a:solidFill>
                <a:latin typeface="+mn-lt"/>
                <a:ea typeface="+mn-ea"/>
                <a:cs typeface="+mn-cs"/>
              </a:rPr>
              <a:t>к Екатерине </a:t>
            </a:r>
            <a:r>
              <a:rPr lang="en-US" altLang="ru-RU" sz="2400" dirty="0">
                <a:solidFill>
                  <a:prstClr val="black"/>
                </a:solidFill>
                <a:latin typeface="+mn-lt"/>
                <a:ea typeface="+mn-ea"/>
                <a:cs typeface="+mn-cs"/>
              </a:rPr>
              <a:t>II</a:t>
            </a:r>
            <a:r>
              <a:rPr lang="ru-RU" altLang="ru-RU" sz="2400" dirty="0">
                <a:solidFill>
                  <a:prstClr val="black"/>
                </a:solidFill>
                <a:latin typeface="+mn-lt"/>
                <a:ea typeface="+mn-ea"/>
                <a:cs typeface="+mn-cs"/>
              </a:rPr>
              <a:t> в Санкт-Петербург</a:t>
            </a:r>
            <a:endParaRPr lang="ru-RU" dirty="0">
              <a:latin typeface="+mn-lt"/>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30375" y="320675"/>
            <a:ext cx="3346450" cy="2432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411016" y="3235325"/>
            <a:ext cx="3346994" cy="25727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5076825" y="4334302"/>
            <a:ext cx="6096000" cy="830997"/>
          </a:xfrm>
          <a:prstGeom prst="rect">
            <a:avLst/>
          </a:prstGeom>
        </p:spPr>
        <p:txBody>
          <a:bodyPr>
            <a:spAutoFit/>
          </a:bodyPr>
          <a:lstStyle/>
          <a:p>
            <a:pPr lvl="0" defTabSz="914400" fontAlgn="base">
              <a:spcBef>
                <a:spcPct val="0"/>
              </a:spcBef>
              <a:spcAft>
                <a:spcPct val="0"/>
              </a:spcAft>
            </a:pPr>
            <a:r>
              <a:rPr lang="ru-RU" altLang="ru-RU" sz="2400" dirty="0">
                <a:solidFill>
                  <a:prstClr val="black"/>
                </a:solidFill>
              </a:rPr>
              <a:t>Извлечь уроки из исторических событий.</a:t>
            </a:r>
          </a:p>
        </p:txBody>
      </p:sp>
    </p:spTree>
    <p:extLst>
      <p:ext uri="{BB962C8B-B14F-4D97-AF65-F5344CB8AC3E}">
        <p14:creationId xmlns:p14="http://schemas.microsoft.com/office/powerpoint/2010/main" val="255751137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50025" y="309785"/>
            <a:ext cx="8911687" cy="647478"/>
          </a:xfrm>
        </p:spPr>
        <p:txBody>
          <a:bodyPr>
            <a:normAutofit fontScale="90000"/>
          </a:bodyPr>
          <a:lstStyle/>
          <a:p>
            <a:pPr algn="ctr"/>
            <a:r>
              <a:rPr lang="ru-RU" sz="3100" b="1" dirty="0" smtClean="0">
                <a:solidFill>
                  <a:schemeClr val="accent1">
                    <a:lumMod val="75000"/>
                  </a:schemeClr>
                </a:solidFill>
              </a:rPr>
              <a:t>Прием “</a:t>
            </a:r>
            <a:r>
              <a:rPr lang="ru-RU" sz="3100" b="1" dirty="0" err="1" smtClean="0">
                <a:solidFill>
                  <a:schemeClr val="accent1">
                    <a:lumMod val="75000"/>
                  </a:schemeClr>
                </a:solidFill>
              </a:rPr>
              <a:t>Синквейн</a:t>
            </a:r>
            <a:r>
              <a:rPr lang="ru-RU" sz="3100" b="1" dirty="0" smtClean="0">
                <a:solidFill>
                  <a:schemeClr val="accent1">
                    <a:lumMod val="75000"/>
                  </a:schemeClr>
                </a:solidFill>
              </a:rPr>
              <a:t>”</a:t>
            </a:r>
            <a:r>
              <a:rPr lang="ru-RU" b="1" dirty="0" smtClean="0">
                <a:solidFill>
                  <a:srgbClr val="C00000"/>
                </a:solidFill>
              </a:rPr>
              <a:t/>
            </a:r>
            <a:br>
              <a:rPr lang="ru-RU" b="1" dirty="0" smtClean="0">
                <a:solidFill>
                  <a:srgbClr val="C00000"/>
                </a:solidFill>
              </a:rPr>
            </a:br>
            <a:endParaRPr lang="ru-RU" b="1" dirty="0">
              <a:solidFill>
                <a:srgbClr val="C00000"/>
              </a:solidFill>
            </a:endParaRPr>
          </a:p>
        </p:txBody>
      </p:sp>
      <p:sp>
        <p:nvSpPr>
          <p:cNvPr id="3" name="Содержимое 2"/>
          <p:cNvSpPr>
            <a:spLocks noGrp="1"/>
          </p:cNvSpPr>
          <p:nvPr>
            <p:ph idx="1"/>
          </p:nvPr>
        </p:nvSpPr>
        <p:spPr>
          <a:xfrm>
            <a:off x="1743075" y="828675"/>
            <a:ext cx="9732962" cy="4546690"/>
          </a:xfrm>
        </p:spPr>
        <p:txBody>
          <a:bodyPr>
            <a:normAutofit fontScale="70000" lnSpcReduction="20000"/>
          </a:bodyPr>
          <a:lstStyle/>
          <a:p>
            <a:pPr>
              <a:buNone/>
            </a:pPr>
            <a:r>
              <a:rPr lang="ru-RU" sz="2900" dirty="0" smtClean="0">
                <a:solidFill>
                  <a:schemeClr val="tx1"/>
                </a:solidFill>
              </a:rPr>
              <a:t>В первой строчке тема называется одним существительным. Вторая строчка-это описание темы в двумя прилагательными. Третья строка-описание действия в рамках темы тремя глаголами.  Четвертая – это фраза из четырех слов, показывающая отношение к теме. Синоним из одного слова, который повторят суть темы.</a:t>
            </a:r>
          </a:p>
          <a:p>
            <a:pPr>
              <a:buNone/>
            </a:pPr>
            <a:r>
              <a:rPr lang="ru-RU" sz="2900" dirty="0" smtClean="0">
                <a:solidFill>
                  <a:schemeClr val="tx1"/>
                </a:solidFill>
              </a:rPr>
              <a:t>Изучение темы:   «</a:t>
            </a:r>
            <a:r>
              <a:rPr lang="ru-RU" sz="2900" b="1" u="sng" dirty="0" err="1" smtClean="0">
                <a:ea typeface="Calibri"/>
                <a:cs typeface="Times New Roman"/>
              </a:rPr>
              <a:t>Линейцы</a:t>
            </a:r>
            <a:r>
              <a:rPr lang="ru-RU" sz="2900" b="1" u="sng" dirty="0">
                <a:ea typeface="Calibri"/>
                <a:cs typeface="Times New Roman"/>
              </a:rPr>
              <a:t>. Заселение Северо-Восточной </a:t>
            </a:r>
            <a:r>
              <a:rPr lang="ru-RU" sz="2900" b="1" u="sng" dirty="0" smtClean="0">
                <a:ea typeface="Calibri"/>
                <a:cs typeface="Times New Roman"/>
              </a:rPr>
              <a:t>Кубани»</a:t>
            </a:r>
            <a:r>
              <a:rPr lang="ru-RU" sz="2900" dirty="0" smtClean="0">
                <a:solidFill>
                  <a:schemeClr val="tx1"/>
                </a:solidFill>
              </a:rPr>
              <a:t>     в </a:t>
            </a:r>
            <a:r>
              <a:rPr lang="ru-RU" sz="2900" dirty="0">
                <a:solidFill>
                  <a:schemeClr val="tx1"/>
                </a:solidFill>
              </a:rPr>
              <a:t>8</a:t>
            </a:r>
            <a:r>
              <a:rPr lang="ru-RU" sz="2900" dirty="0" smtClean="0">
                <a:solidFill>
                  <a:schemeClr val="tx1"/>
                </a:solidFill>
              </a:rPr>
              <a:t> классе</a:t>
            </a:r>
          </a:p>
          <a:p>
            <a:r>
              <a:rPr lang="ru-RU" sz="2900" b="1" dirty="0">
                <a:ea typeface="Times New Roman"/>
              </a:rPr>
              <a:t>«Станица»</a:t>
            </a:r>
            <a:endParaRPr lang="ru-RU" sz="2900" dirty="0"/>
          </a:p>
          <a:p>
            <a:r>
              <a:rPr lang="ru-RU" sz="2900" dirty="0" smtClean="0">
                <a:ea typeface="Times New Roman"/>
              </a:rPr>
              <a:t>- </a:t>
            </a:r>
            <a:r>
              <a:rPr lang="ru-RU" sz="2900" dirty="0">
                <a:ea typeface="Times New Roman"/>
              </a:rPr>
              <a:t>Казачья, раздольная</a:t>
            </a:r>
            <a:endParaRPr lang="ru-RU" sz="2900" dirty="0"/>
          </a:p>
          <a:p>
            <a:r>
              <a:rPr lang="ru-RU" sz="2900" dirty="0">
                <a:ea typeface="Times New Roman"/>
              </a:rPr>
              <a:t>- Строилась, развивалась, защищалась</a:t>
            </a:r>
            <a:endParaRPr lang="ru-RU" sz="2900" dirty="0"/>
          </a:p>
          <a:p>
            <a:r>
              <a:rPr lang="ru-RU" sz="2900" dirty="0">
                <a:ea typeface="Times New Roman"/>
              </a:rPr>
              <a:t>- Раскинулись селения на землях Дона и Кубани, в  цветущей Адыгее и  горном Дагестане, в далёких   степях  волгоградских и в соседнем Ставропольском крае.</a:t>
            </a:r>
            <a:endParaRPr lang="ru-RU" sz="2900" dirty="0"/>
          </a:p>
          <a:p>
            <a:r>
              <a:rPr lang="ru-RU" sz="2900" dirty="0">
                <a:ea typeface="Times New Roman"/>
              </a:rPr>
              <a:t>- Поселение.</a:t>
            </a:r>
            <a:endParaRPr lang="ru-RU" sz="2900" dirty="0"/>
          </a:p>
          <a:p>
            <a:pPr>
              <a:buNone/>
            </a:pPr>
            <a:endParaRPr lang="ru-RU" sz="2400" dirty="0" smtClean="0">
              <a:solidFill>
                <a:schemeClr val="tx1"/>
              </a:solidFill>
            </a:endParaRPr>
          </a:p>
          <a:p>
            <a:pPr>
              <a:buNone/>
            </a:pPr>
            <a:endParaRPr lang="ru-RU" dirty="0"/>
          </a:p>
        </p:txBody>
      </p:sp>
      <p:pic>
        <p:nvPicPr>
          <p:cNvPr id="5" name="Содержимое 5" descr="14997704.png"/>
          <p:cNvPicPr>
            <a:picLocks noChangeAspect="1"/>
          </p:cNvPicPr>
          <p:nvPr/>
        </p:nvPicPr>
        <p:blipFill>
          <a:blip r:embed="rId2"/>
          <a:stretch>
            <a:fillRect/>
          </a:stretch>
        </p:blipFill>
        <p:spPr>
          <a:xfrm>
            <a:off x="4284616" y="4336869"/>
            <a:ext cx="7846443" cy="20769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linds(horizont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linds(horizontal)">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blinds(horizontal)">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blinds(horizontal)">
                                      <p:cBhvr>
                                        <p:cTn id="37" dur="5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blinds(horizontal)">
                                      <p:cBhvr>
                                        <p:cTn id="4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00201" y="-37219"/>
            <a:ext cx="10591800" cy="6895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5205484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03525" y="0"/>
            <a:ext cx="1089724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7188" y="723900"/>
            <a:ext cx="5319712" cy="613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16900" y="0"/>
            <a:ext cx="3975100" cy="5303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8405203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85950" y="624110"/>
            <a:ext cx="9618663" cy="818928"/>
          </a:xfrm>
        </p:spPr>
        <p:txBody>
          <a:bodyPr>
            <a:normAutofit fontScale="90000"/>
          </a:bodyPr>
          <a:lstStyle/>
          <a:p>
            <a:r>
              <a:rPr lang="ru-RU" sz="3100" b="1" dirty="0" smtClean="0">
                <a:solidFill>
                  <a:srgbClr val="C00000"/>
                </a:solidFill>
              </a:rPr>
              <a:t>Технология критического мышления дает учителю:</a:t>
            </a:r>
            <a:r>
              <a:rPr lang="ru-RU" dirty="0" smtClean="0"/>
              <a:t/>
            </a:r>
            <a:br>
              <a:rPr lang="ru-RU" dirty="0" smtClean="0"/>
            </a:br>
            <a:endParaRPr lang="ru-RU" dirty="0"/>
          </a:p>
        </p:txBody>
      </p:sp>
      <p:sp>
        <p:nvSpPr>
          <p:cNvPr id="3" name="Содержимое 2"/>
          <p:cNvSpPr>
            <a:spLocks noGrp="1"/>
          </p:cNvSpPr>
          <p:nvPr>
            <p:ph idx="1"/>
          </p:nvPr>
        </p:nvSpPr>
        <p:spPr>
          <a:xfrm>
            <a:off x="1846261" y="1390649"/>
            <a:ext cx="9555163" cy="4810125"/>
          </a:xfrm>
        </p:spPr>
        <p:txBody>
          <a:bodyPr>
            <a:normAutofit/>
          </a:bodyPr>
          <a:lstStyle/>
          <a:p>
            <a:r>
              <a:rPr lang="ru-RU" sz="2800" dirty="0" smtClean="0">
                <a:solidFill>
                  <a:schemeClr val="tx1"/>
                </a:solidFill>
              </a:rPr>
              <a:t>- умение создать в классе атмосферу открытости и ответственного сотрудничества;</a:t>
            </a:r>
          </a:p>
          <a:p>
            <a:r>
              <a:rPr lang="ru-RU" sz="2800" dirty="0" smtClean="0">
                <a:solidFill>
                  <a:schemeClr val="tx1"/>
                </a:solidFill>
              </a:rPr>
              <a:t>- возможность использовать модель обучения и систему эффективных методик, которые способствуют развитию критического мышления и самостоятельности в процессе обучения;</a:t>
            </a:r>
          </a:p>
          <a:p>
            <a:r>
              <a:rPr lang="ru-RU" sz="2800" dirty="0" smtClean="0">
                <a:solidFill>
                  <a:schemeClr val="tx1"/>
                </a:solidFill>
              </a:rPr>
              <a:t>- стать практиками, которые умеют грамотно анализировать свою деятельность;</a:t>
            </a:r>
          </a:p>
          <a:p>
            <a:r>
              <a:rPr lang="ru-RU" sz="2800" dirty="0" smtClean="0">
                <a:solidFill>
                  <a:schemeClr val="tx1"/>
                </a:solidFill>
              </a:rPr>
              <a:t>- стать источником ценной профессиональной информации для других учителей</a:t>
            </a:r>
          </a:p>
          <a:p>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randombar(horizont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85951" y="624110"/>
            <a:ext cx="9618662" cy="661765"/>
          </a:xfrm>
        </p:spPr>
        <p:txBody>
          <a:bodyPr>
            <a:normAutofit/>
          </a:bodyPr>
          <a:lstStyle/>
          <a:p>
            <a:r>
              <a:rPr lang="ru-RU" sz="2800" b="1" dirty="0" smtClean="0">
                <a:solidFill>
                  <a:srgbClr val="C00000"/>
                </a:solidFill>
              </a:rPr>
              <a:t>Технология критического мышления дает ученику:</a:t>
            </a:r>
            <a:endParaRPr lang="ru-RU" sz="2800" b="1" dirty="0">
              <a:solidFill>
                <a:srgbClr val="C00000"/>
              </a:solidFill>
            </a:endParaRPr>
          </a:p>
        </p:txBody>
      </p:sp>
      <p:sp>
        <p:nvSpPr>
          <p:cNvPr id="3" name="Содержимое 2"/>
          <p:cNvSpPr>
            <a:spLocks noGrp="1"/>
          </p:cNvSpPr>
          <p:nvPr>
            <p:ph idx="1"/>
          </p:nvPr>
        </p:nvSpPr>
        <p:spPr>
          <a:xfrm>
            <a:off x="1471613" y="1200150"/>
            <a:ext cx="10032999" cy="5657850"/>
          </a:xfrm>
        </p:spPr>
        <p:txBody>
          <a:bodyPr>
            <a:normAutofit/>
          </a:bodyPr>
          <a:lstStyle/>
          <a:p>
            <a:r>
              <a:rPr lang="ru-RU" sz="2800" dirty="0" smtClean="0">
                <a:solidFill>
                  <a:schemeClr val="tx1"/>
                </a:solidFill>
              </a:rPr>
              <a:t>- повышение эффективности восприятия информации;</a:t>
            </a:r>
          </a:p>
          <a:p>
            <a:r>
              <a:rPr lang="ru-RU" sz="2800" dirty="0" smtClean="0">
                <a:solidFill>
                  <a:schemeClr val="tx1"/>
                </a:solidFill>
              </a:rPr>
              <a:t>- повышение интереса как к изучаемому материалу, так и к самому процессу обучения;</a:t>
            </a:r>
          </a:p>
          <a:p>
            <a:r>
              <a:rPr lang="ru-RU" sz="2800" dirty="0" smtClean="0">
                <a:solidFill>
                  <a:schemeClr val="tx1"/>
                </a:solidFill>
              </a:rPr>
              <a:t>- умение критически мыслить;</a:t>
            </a:r>
          </a:p>
          <a:p>
            <a:r>
              <a:rPr lang="ru-RU" sz="2800" dirty="0" smtClean="0">
                <a:solidFill>
                  <a:schemeClr val="tx1"/>
                </a:solidFill>
              </a:rPr>
              <a:t>- умение ответственно относиться к собственному образованию;</a:t>
            </a:r>
          </a:p>
          <a:p>
            <a:r>
              <a:rPr lang="ru-RU" sz="2800" dirty="0" smtClean="0">
                <a:solidFill>
                  <a:schemeClr val="tx1"/>
                </a:solidFill>
              </a:rPr>
              <a:t>- умение работать в сотрудничестве с другими;</a:t>
            </a:r>
          </a:p>
          <a:p>
            <a:r>
              <a:rPr lang="ru-RU" sz="2800" dirty="0" smtClean="0">
                <a:solidFill>
                  <a:schemeClr val="tx1"/>
                </a:solidFill>
              </a:rPr>
              <a:t>- повышение качества образования учеников;</a:t>
            </a:r>
          </a:p>
          <a:p>
            <a:r>
              <a:rPr lang="ru-RU" sz="2800" dirty="0" smtClean="0">
                <a:solidFill>
                  <a:schemeClr val="tx1"/>
                </a:solidFill>
              </a:rPr>
              <a:t>- желание и умение стать человеком, который учится в течение всей жизни.</a:t>
            </a:r>
          </a:p>
          <a:p>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randombar(horizont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randombar(horizontal)">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randombar(horizontal)">
                                      <p:cBhvr>
                                        <p:cTn id="37" dur="5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randombar(horizontal)">
                                      <p:cBhvr>
                                        <p:cTn id="4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21638" y="0"/>
            <a:ext cx="10570362" cy="68468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558324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95941" y="200025"/>
            <a:ext cx="11996057" cy="646331"/>
          </a:xfrm>
          <a:prstGeom prst="rect">
            <a:avLst/>
          </a:prstGeom>
          <a:noFill/>
        </p:spPr>
        <p:txBody>
          <a:bodyPr wrap="square" rtlCol="0">
            <a:spAutoFit/>
          </a:bodyPr>
          <a:lstStyle/>
          <a:p>
            <a:pPr algn="ctr"/>
            <a:r>
              <a:rPr lang="ru-RU" dirty="0" smtClean="0"/>
              <a:t>Муниципальное бюджетное общеобразовательное учреждение</a:t>
            </a:r>
          </a:p>
          <a:p>
            <a:pPr algn="ctr"/>
            <a:r>
              <a:rPr lang="ru-RU" dirty="0" smtClean="0"/>
              <a:t>«Средняя общеобразовательная школа №1 имени </a:t>
            </a:r>
            <a:r>
              <a:rPr lang="ru-RU" dirty="0" err="1" smtClean="0"/>
              <a:t>И.Д.Бувальцева</a:t>
            </a:r>
            <a:r>
              <a:rPr lang="ru-RU" dirty="0" smtClean="0"/>
              <a:t>» г. Кореновска</a:t>
            </a:r>
            <a:endParaRPr lang="ru-RU" dirty="0"/>
          </a:p>
        </p:txBody>
      </p:sp>
      <p:sp>
        <p:nvSpPr>
          <p:cNvPr id="7" name="TextBox 6"/>
          <p:cNvSpPr txBox="1"/>
          <p:nvPr/>
        </p:nvSpPr>
        <p:spPr>
          <a:xfrm>
            <a:off x="4211638" y="1690881"/>
            <a:ext cx="7218361" cy="2215991"/>
          </a:xfrm>
          <a:prstGeom prst="rect">
            <a:avLst/>
          </a:prstGeom>
          <a:noFill/>
        </p:spPr>
        <p:txBody>
          <a:bodyPr wrap="square" rtlCol="0">
            <a:spAutoFit/>
          </a:bodyPr>
          <a:lstStyle/>
          <a:p>
            <a:r>
              <a:rPr lang="ru-RU" sz="2400" dirty="0" err="1" smtClean="0"/>
              <a:t>Барцевич</a:t>
            </a:r>
            <a:r>
              <a:rPr lang="ru-RU" sz="2400" dirty="0" smtClean="0"/>
              <a:t> Татьяна Владимировна  </a:t>
            </a:r>
          </a:p>
          <a:p>
            <a:r>
              <a:rPr lang="ru-RU" sz="2400" dirty="0" smtClean="0"/>
              <a:t>Учитель   </a:t>
            </a:r>
            <a:r>
              <a:rPr lang="ru-RU" sz="2400" dirty="0" err="1" smtClean="0"/>
              <a:t>кубановедения</a:t>
            </a:r>
            <a:r>
              <a:rPr lang="ru-RU" sz="2400" dirty="0" smtClean="0"/>
              <a:t>  </a:t>
            </a:r>
          </a:p>
          <a:p>
            <a:r>
              <a:rPr lang="ru-RU" sz="2400" b="1" dirty="0" smtClean="0"/>
              <a:t>Образование: </a:t>
            </a:r>
            <a:r>
              <a:rPr lang="ru-RU" sz="2400" dirty="0" smtClean="0"/>
              <a:t>высшее  ЮФУ </a:t>
            </a:r>
          </a:p>
          <a:p>
            <a:r>
              <a:rPr lang="ru-RU" sz="2400" dirty="0" smtClean="0"/>
              <a:t>( Ростовский педагогический университет )</a:t>
            </a:r>
          </a:p>
          <a:p>
            <a:r>
              <a:rPr lang="ru-RU" sz="2400" b="1" dirty="0" smtClean="0"/>
              <a:t>Педагогический стаж: </a:t>
            </a:r>
            <a:r>
              <a:rPr lang="ru-RU" sz="2400" dirty="0"/>
              <a:t>5</a:t>
            </a:r>
            <a:r>
              <a:rPr lang="ru-RU" sz="2400" dirty="0" smtClean="0"/>
              <a:t> лет</a:t>
            </a:r>
            <a:endParaRPr lang="ru-RU" dirty="0" smtClean="0">
              <a:solidFill>
                <a:srgbClr val="FF0000"/>
              </a:solidFill>
            </a:endParaRPr>
          </a:p>
          <a:p>
            <a:endParaRPr lang="ru-RU"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7575" y="1138456"/>
            <a:ext cx="2786063" cy="289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1850569" y="4794816"/>
            <a:ext cx="10020300" cy="1384995"/>
          </a:xfrm>
          <a:prstGeom prst="rect">
            <a:avLst/>
          </a:prstGeom>
        </p:spPr>
        <p:txBody>
          <a:bodyPr wrap="square">
            <a:spAutoFit/>
          </a:bodyPr>
          <a:lstStyle/>
          <a:p>
            <a:pPr lvl="0" algn="ctr" defTabSz="914400"/>
            <a:r>
              <a:rPr lang="ru-RU" sz="2800" b="1" dirty="0" smtClean="0">
                <a:solidFill>
                  <a:srgbClr val="FF0000"/>
                </a:solidFill>
                <a:latin typeface="Times New Roman" pitchFamily="18" charset="0"/>
                <a:cs typeface="Times New Roman" pitchFamily="18" charset="0"/>
              </a:rPr>
              <a:t>Использование </a:t>
            </a:r>
            <a:r>
              <a:rPr lang="ru-RU" sz="2800" b="1" dirty="0">
                <a:solidFill>
                  <a:srgbClr val="FF0000"/>
                </a:solidFill>
                <a:latin typeface="Times New Roman" pitchFamily="18" charset="0"/>
                <a:cs typeface="Times New Roman" pitchFamily="18" charset="0"/>
              </a:rPr>
              <a:t>современных образовательных </a:t>
            </a:r>
            <a:r>
              <a:rPr lang="ru-RU" sz="2800" b="1" dirty="0" err="1">
                <a:solidFill>
                  <a:srgbClr val="FF0000"/>
                </a:solidFill>
                <a:latin typeface="Times New Roman" pitchFamily="18" charset="0"/>
                <a:cs typeface="Times New Roman" pitchFamily="18" charset="0"/>
              </a:rPr>
              <a:t>технологй</a:t>
            </a:r>
            <a:r>
              <a:rPr lang="ru-RU" sz="2800" b="1" dirty="0">
                <a:solidFill>
                  <a:srgbClr val="FF0000"/>
                </a:solidFill>
                <a:latin typeface="Times New Roman" pitchFamily="18" charset="0"/>
                <a:cs typeface="Times New Roman" pitchFamily="18" charset="0"/>
              </a:rPr>
              <a:t>, </a:t>
            </a:r>
            <a:endParaRPr lang="ru-RU" sz="2800" dirty="0">
              <a:solidFill>
                <a:srgbClr val="FF0000"/>
              </a:solidFill>
              <a:latin typeface="Times New Roman" pitchFamily="18" charset="0"/>
              <a:cs typeface="Times New Roman" pitchFamily="18" charset="0"/>
            </a:endParaRPr>
          </a:p>
          <a:p>
            <a:pPr lvl="0" algn="ctr" defTabSz="914400"/>
            <a:r>
              <a:rPr lang="ru-RU" sz="2800" b="1" dirty="0">
                <a:solidFill>
                  <a:srgbClr val="FF0000"/>
                </a:solidFill>
                <a:latin typeface="Times New Roman" pitchFamily="18" charset="0"/>
                <a:cs typeface="Times New Roman" pitchFamily="18" charset="0"/>
              </a:rPr>
              <a:t>способствующих повышению   </a:t>
            </a:r>
            <a:r>
              <a:rPr lang="ru-RU" sz="2800" b="1" dirty="0" smtClean="0">
                <a:solidFill>
                  <a:srgbClr val="FF0000"/>
                </a:solidFill>
                <a:latin typeface="Times New Roman" pitchFamily="18" charset="0"/>
                <a:cs typeface="Times New Roman" pitchFamily="18" charset="0"/>
              </a:rPr>
              <a:t>мотивации </a:t>
            </a:r>
            <a:r>
              <a:rPr lang="ru-RU" sz="2800" b="1" dirty="0">
                <a:solidFill>
                  <a:srgbClr val="FF0000"/>
                </a:solidFill>
                <a:latin typeface="Times New Roman" pitchFamily="18" charset="0"/>
                <a:cs typeface="Times New Roman" pitchFamily="18" charset="0"/>
              </a:rPr>
              <a:t>учащихся на </a:t>
            </a:r>
            <a:r>
              <a:rPr lang="ru-RU" sz="2800" b="1" dirty="0" smtClean="0">
                <a:solidFill>
                  <a:srgbClr val="FF0000"/>
                </a:solidFill>
                <a:latin typeface="Times New Roman" pitchFamily="18" charset="0"/>
                <a:cs typeface="Times New Roman" pitchFamily="18" charset="0"/>
              </a:rPr>
              <a:t>уроках </a:t>
            </a:r>
            <a:r>
              <a:rPr lang="ru-RU" sz="2800" b="1" dirty="0" err="1" smtClean="0">
                <a:solidFill>
                  <a:srgbClr val="FF0000"/>
                </a:solidFill>
                <a:latin typeface="Times New Roman" pitchFamily="18" charset="0"/>
                <a:cs typeface="Times New Roman" pitchFamily="18" charset="0"/>
              </a:rPr>
              <a:t>кубановедения</a:t>
            </a:r>
            <a:r>
              <a:rPr lang="ru-RU" sz="2800" b="1" dirty="0" smtClean="0">
                <a:solidFill>
                  <a:srgbClr val="FF0000"/>
                </a:solidFill>
                <a:latin typeface="Times New Roman" pitchFamily="18" charset="0"/>
                <a:cs typeface="Times New Roman" pitchFamily="18" charset="0"/>
              </a:rPr>
              <a:t> </a:t>
            </a:r>
            <a:endParaRPr lang="ru-RU" dirty="0">
              <a:solidFill>
                <a:srgbClr val="FF0000"/>
              </a:solidFill>
            </a:endParaRPr>
          </a:p>
        </p:txBody>
      </p:sp>
    </p:spTree>
    <p:extLst>
      <p:ext uri="{BB962C8B-B14F-4D97-AF65-F5344CB8AC3E}">
        <p14:creationId xmlns:p14="http://schemas.microsoft.com/office/powerpoint/2010/main" val="362262512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57363" y="624110"/>
            <a:ext cx="9747249" cy="704628"/>
          </a:xfrm>
        </p:spPr>
        <p:txBody>
          <a:bodyPr/>
          <a:lstStyle/>
          <a:p>
            <a:pPr algn="ctr"/>
            <a:r>
              <a:rPr lang="ru-RU" b="1" dirty="0" smtClean="0">
                <a:solidFill>
                  <a:srgbClr val="C00000"/>
                </a:solidFill>
              </a:rPr>
              <a:t>Литература</a:t>
            </a:r>
            <a:endParaRPr lang="ru-RU" b="1" dirty="0">
              <a:solidFill>
                <a:srgbClr val="C00000"/>
              </a:solidFill>
            </a:endParaRPr>
          </a:p>
        </p:txBody>
      </p:sp>
      <p:sp>
        <p:nvSpPr>
          <p:cNvPr id="3" name="Содержимое 2"/>
          <p:cNvSpPr>
            <a:spLocks noGrp="1"/>
          </p:cNvSpPr>
          <p:nvPr>
            <p:ph idx="1"/>
          </p:nvPr>
        </p:nvSpPr>
        <p:spPr>
          <a:xfrm>
            <a:off x="1431925" y="1292225"/>
            <a:ext cx="10287000" cy="5243513"/>
          </a:xfrm>
        </p:spPr>
        <p:txBody>
          <a:bodyPr>
            <a:normAutofit fontScale="70000" lnSpcReduction="20000"/>
          </a:bodyPr>
          <a:lstStyle/>
          <a:p>
            <a:pPr fontAlgn="base"/>
            <a:r>
              <a:rPr lang="ru-RU" sz="2800" dirty="0" smtClean="0"/>
              <a:t>Литература</a:t>
            </a:r>
          </a:p>
          <a:p>
            <a:pPr fontAlgn="base"/>
            <a:r>
              <a:rPr lang="ru-RU" sz="2800" dirty="0" smtClean="0"/>
              <a:t>1. </a:t>
            </a:r>
            <a:r>
              <a:rPr lang="ru-RU" sz="2800" dirty="0" err="1" smtClean="0"/>
              <a:t>Байбородова</a:t>
            </a:r>
            <a:r>
              <a:rPr lang="ru-RU" sz="2800" dirty="0" smtClean="0"/>
              <a:t> Л.В., Белкина В.В. Образовательные технологии: Учебно-методическое пособие. – Ярославль: изд-во ЯГПУ им. К.Д.Ушинского, 2005.</a:t>
            </a:r>
          </a:p>
          <a:p>
            <a:pPr fontAlgn="base"/>
            <a:r>
              <a:rPr lang="ru-RU" sz="2800" dirty="0" smtClean="0"/>
              <a:t>2. </a:t>
            </a:r>
            <a:r>
              <a:rPr lang="ru-RU" sz="2800" dirty="0" err="1" smtClean="0"/>
              <a:t>Бутенко</a:t>
            </a:r>
            <a:r>
              <a:rPr lang="ru-RU" sz="2800" dirty="0" smtClean="0"/>
              <a:t> А.В., </a:t>
            </a:r>
            <a:r>
              <a:rPr lang="ru-RU" sz="2800" dirty="0" err="1" smtClean="0"/>
              <a:t>Ходос</a:t>
            </a:r>
            <a:r>
              <a:rPr lang="ru-RU" sz="2800" dirty="0" smtClean="0"/>
              <a:t> Е.А. Критическое мышление: метод, теория, практика. </a:t>
            </a:r>
            <a:r>
              <a:rPr lang="ru-RU" sz="2800" dirty="0" err="1" smtClean="0"/>
              <a:t>Учеб.-метод</a:t>
            </a:r>
            <a:r>
              <a:rPr lang="ru-RU" sz="2800" dirty="0" smtClean="0"/>
              <a:t>. Пособие. М.: </a:t>
            </a:r>
            <a:r>
              <a:rPr lang="ru-RU" sz="2800" dirty="0" err="1" smtClean="0"/>
              <a:t>Мирос</a:t>
            </a:r>
            <a:r>
              <a:rPr lang="ru-RU" sz="2800" dirty="0" smtClean="0"/>
              <a:t>, 2002.</a:t>
            </a:r>
          </a:p>
          <a:p>
            <a:pPr fontAlgn="base"/>
            <a:r>
              <a:rPr lang="ru-RU" sz="2800" dirty="0" smtClean="0"/>
              <a:t>3. Заир-Бек С.И., </a:t>
            </a:r>
            <a:r>
              <a:rPr lang="ru-RU" sz="2800" dirty="0" err="1" smtClean="0"/>
              <a:t>Муштавинская</a:t>
            </a:r>
            <a:r>
              <a:rPr lang="ru-RU" sz="2800" dirty="0" smtClean="0"/>
              <a:t> И.В. Развитие критического мышления на уроке: Пособие для учителя. – М.: Просвещение, 2004.</a:t>
            </a:r>
          </a:p>
          <a:p>
            <a:pPr fontAlgn="base"/>
            <a:r>
              <a:rPr lang="ru-RU" sz="2800" dirty="0" smtClean="0"/>
              <a:t>4. </a:t>
            </a:r>
            <a:r>
              <a:rPr lang="ru-RU" sz="2800" dirty="0" err="1" smtClean="0"/>
              <a:t>Загашев</a:t>
            </a:r>
            <a:r>
              <a:rPr lang="ru-RU" sz="2800" dirty="0" smtClean="0"/>
              <a:t> И.О., Заир – Бек С.И.. Критическое мышление: технология развития: Пособие для учителя – СПб; Альянс ―Дельта‖, 2003.</a:t>
            </a:r>
          </a:p>
          <a:p>
            <a:pPr fontAlgn="base"/>
            <a:r>
              <a:rPr lang="ru-RU" sz="2800" dirty="0" smtClean="0"/>
              <a:t>5. </a:t>
            </a:r>
            <a:r>
              <a:rPr lang="ru-RU" sz="2800" dirty="0" err="1" smtClean="0"/>
              <a:t>Клустер</a:t>
            </a:r>
            <a:r>
              <a:rPr lang="ru-RU" sz="2800" dirty="0" smtClean="0"/>
              <a:t> Д. Что такое критическое мышление.—М. : ЦГЛ, 2005.</a:t>
            </a:r>
          </a:p>
          <a:p>
            <a:pPr fontAlgn="base"/>
            <a:r>
              <a:rPr lang="ru-RU" sz="2800" dirty="0" smtClean="0"/>
              <a:t>6. </a:t>
            </a:r>
            <a:r>
              <a:rPr lang="ru-RU" sz="2800" dirty="0" err="1" smtClean="0"/>
              <a:t>Мередит</a:t>
            </a:r>
            <a:r>
              <a:rPr lang="ru-RU" sz="2800" dirty="0" smtClean="0"/>
              <a:t> К.С., </a:t>
            </a:r>
            <a:r>
              <a:rPr lang="ru-RU" sz="2800" dirty="0" err="1" smtClean="0"/>
              <a:t>Стилл</a:t>
            </a:r>
            <a:r>
              <a:rPr lang="ru-RU" sz="2800" dirty="0" smtClean="0"/>
              <a:t> Д.Л., Темпл Ч. Как учатся дети: свод основ: учебное пособие для проекта ЧПКМ. – М., 1997</a:t>
            </a:r>
          </a:p>
          <a:p>
            <a:pPr fontAlgn="base"/>
            <a:r>
              <a:rPr lang="ru-RU" sz="2800" dirty="0"/>
              <a:t>7</a:t>
            </a:r>
            <a:r>
              <a:rPr lang="ru-RU" sz="2800" dirty="0" smtClean="0"/>
              <a:t>. </a:t>
            </a:r>
            <a:r>
              <a:rPr lang="ru-RU" sz="2800" dirty="0" err="1" smtClean="0"/>
              <a:t>Хаяперн</a:t>
            </a:r>
            <a:r>
              <a:rPr lang="ru-RU" sz="2800" dirty="0" smtClean="0"/>
              <a:t> Д. Психология критического мышления. – СПб., 2000. – 126с.</a:t>
            </a:r>
          </a:p>
          <a:p>
            <a:pPr fontAlgn="base"/>
            <a:r>
              <a:rPr lang="ru-RU" sz="2800" dirty="0"/>
              <a:t>8</a:t>
            </a:r>
            <a:r>
              <a:rPr lang="ru-RU" sz="2800" dirty="0" smtClean="0"/>
              <a:t>. http://www.velib.com/shcool_ru_1.html</a:t>
            </a:r>
          </a:p>
          <a:p>
            <a:pPr fontAlgn="base"/>
            <a:r>
              <a:rPr lang="ru-RU" sz="2800" dirty="0"/>
              <a:t>9</a:t>
            </a:r>
            <a:r>
              <a:rPr lang="ru-RU" sz="2800" dirty="0" smtClean="0"/>
              <a:t>. http://www.infoliolib.info/philol/bogdanova/1.html</a:t>
            </a:r>
          </a:p>
          <a:p>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linds(horizontal)">
                                      <p:cBhvr>
                                        <p:cTn id="15" dur="500"/>
                                        <p:tgtEl>
                                          <p:spTgt spid="3">
                                            <p:txEl>
                                              <p:pRg st="1" end="1"/>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linds(horizontal)">
                                      <p:cBhvr>
                                        <p:cTn id="18" dur="500"/>
                                        <p:tgtEl>
                                          <p:spTgt spid="3">
                                            <p:txEl>
                                              <p:pRg st="2" end="2"/>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blinds(horizontal)">
                                      <p:cBhvr>
                                        <p:cTn id="21" dur="500"/>
                                        <p:tgtEl>
                                          <p:spTgt spid="3">
                                            <p:txEl>
                                              <p:pRg st="3" end="3"/>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blinds(horizontal)">
                                      <p:cBhvr>
                                        <p:cTn id="24" dur="500"/>
                                        <p:tgtEl>
                                          <p:spTgt spid="3">
                                            <p:txEl>
                                              <p:pRg st="4" end="4"/>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3">
                                            <p:txEl>
                                              <p:pRg st="6" end="6"/>
                                            </p:txEl>
                                          </p:spTgt>
                                        </p:tgtEl>
                                        <p:attrNameLst>
                                          <p:attrName>style.visibility</p:attrName>
                                        </p:attrNameLst>
                                      </p:cBhvr>
                                      <p:to>
                                        <p:strVal val="visible"/>
                                      </p:to>
                                    </p:set>
                                    <p:animEffect transition="in" filter="blinds(horizontal)">
                                      <p:cBhvr>
                                        <p:cTn id="30" dur="500"/>
                                        <p:tgtEl>
                                          <p:spTgt spid="3">
                                            <p:txEl>
                                              <p:pRg st="6" end="6"/>
                                            </p:txEl>
                                          </p:spTgt>
                                        </p:tgtEl>
                                      </p:cBhvr>
                                    </p:animEffect>
                                  </p:childTnLst>
                                </p:cTn>
                              </p:par>
                              <p:par>
                                <p:cTn id="31" presetID="3" presetClass="entr" presetSubtype="10" fill="hold" nodeType="with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animEffect transition="in" filter="blinds(horizontal)">
                                      <p:cBhvr>
                                        <p:cTn id="33" dur="500"/>
                                        <p:tgtEl>
                                          <p:spTgt spid="3">
                                            <p:txEl>
                                              <p:pRg st="7" end="7"/>
                                            </p:txEl>
                                          </p:spTgt>
                                        </p:tgtEl>
                                      </p:cBhvr>
                                    </p:animEffect>
                                  </p:childTnLst>
                                </p:cTn>
                              </p:par>
                              <p:par>
                                <p:cTn id="34" presetID="3" presetClass="entr" presetSubtype="10" fill="hold" nodeType="withEffect">
                                  <p:stCondLst>
                                    <p:cond delay="0"/>
                                  </p:stCondLst>
                                  <p:childTnLst>
                                    <p:set>
                                      <p:cBhvr>
                                        <p:cTn id="35" dur="1" fill="hold">
                                          <p:stCondLst>
                                            <p:cond delay="0"/>
                                          </p:stCondLst>
                                        </p:cTn>
                                        <p:tgtEl>
                                          <p:spTgt spid="3">
                                            <p:txEl>
                                              <p:pRg st="8" end="8"/>
                                            </p:txEl>
                                          </p:spTgt>
                                        </p:tgtEl>
                                        <p:attrNameLst>
                                          <p:attrName>style.visibility</p:attrName>
                                        </p:attrNameLst>
                                      </p:cBhvr>
                                      <p:to>
                                        <p:strVal val="visible"/>
                                      </p:to>
                                    </p:set>
                                    <p:animEffect transition="in" filter="blinds(horizontal)">
                                      <p:cBhvr>
                                        <p:cTn id="36" dur="500"/>
                                        <p:tgtEl>
                                          <p:spTgt spid="3">
                                            <p:txEl>
                                              <p:pRg st="8" end="8"/>
                                            </p:txEl>
                                          </p:spTgt>
                                        </p:tgtEl>
                                      </p:cBhvr>
                                    </p:animEffect>
                                  </p:childTnLst>
                                </p:cTn>
                              </p:par>
                              <p:par>
                                <p:cTn id="37" presetID="3" presetClass="entr" presetSubtype="10" fill="hold" nodeType="with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animEffect transition="in" filter="blinds(horizontal)">
                                      <p:cBhvr>
                                        <p:cTn id="39"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11235" y="235132"/>
            <a:ext cx="9793378" cy="1658982"/>
          </a:xfrm>
        </p:spPr>
        <p:txBody>
          <a:bodyPr>
            <a:normAutofit fontScale="90000"/>
          </a:bodyPr>
          <a:lstStyle/>
          <a:p>
            <a:r>
              <a:rPr lang="ru-RU" sz="3100" b="1" dirty="0" smtClean="0">
                <a:solidFill>
                  <a:schemeClr val="accent1">
                    <a:lumMod val="75000"/>
                  </a:schemeClr>
                </a:solidFill>
              </a:rPr>
              <a:t>Проблема:</a:t>
            </a:r>
            <a:r>
              <a:rPr lang="ru-RU" dirty="0" smtClean="0"/>
              <a:t/>
            </a:r>
            <a:br>
              <a:rPr lang="ru-RU" dirty="0" smtClean="0"/>
            </a:br>
            <a:r>
              <a:rPr lang="ru-RU" dirty="0" smtClean="0"/>
              <a:t> </a:t>
            </a:r>
            <a:r>
              <a:rPr lang="ru-RU" sz="2400" dirty="0" smtClean="0"/>
              <a:t>- низкий уровень мотивации;</a:t>
            </a:r>
            <a:br>
              <a:rPr lang="ru-RU" sz="2400" dirty="0" smtClean="0"/>
            </a:br>
            <a:r>
              <a:rPr lang="ru-RU" sz="2400" dirty="0" smtClean="0"/>
              <a:t> - снижение или отсутствие интереса к предмету;</a:t>
            </a:r>
            <a:br>
              <a:rPr lang="ru-RU" sz="2400" dirty="0" smtClean="0"/>
            </a:br>
            <a:r>
              <a:rPr lang="ru-RU" sz="2400" dirty="0" smtClean="0"/>
              <a:t> </a:t>
            </a:r>
            <a:r>
              <a:rPr lang="ru-RU" dirty="0" smtClean="0"/>
              <a:t/>
            </a:r>
            <a:br>
              <a:rPr lang="ru-RU" dirty="0" smtClean="0"/>
            </a:br>
            <a:endParaRPr lang="ru-RU" dirty="0"/>
          </a:p>
        </p:txBody>
      </p:sp>
      <p:sp>
        <p:nvSpPr>
          <p:cNvPr id="3" name="Содержимое 2"/>
          <p:cNvSpPr>
            <a:spLocks noGrp="1"/>
          </p:cNvSpPr>
          <p:nvPr>
            <p:ph idx="1"/>
          </p:nvPr>
        </p:nvSpPr>
        <p:spPr>
          <a:xfrm>
            <a:off x="1371600" y="2194560"/>
            <a:ext cx="9715001" cy="4356742"/>
          </a:xfrm>
        </p:spPr>
        <p:txBody>
          <a:bodyPr>
            <a:normAutofit/>
          </a:bodyPr>
          <a:lstStyle/>
          <a:p>
            <a:pPr algn="ctr"/>
            <a:r>
              <a:rPr lang="ru-RU" sz="2800" b="1" dirty="0" smtClean="0">
                <a:solidFill>
                  <a:schemeClr val="accent1">
                    <a:lumMod val="75000"/>
                  </a:schemeClr>
                </a:solidFill>
              </a:rPr>
              <a:t>Пути решения</a:t>
            </a:r>
            <a:endParaRPr lang="ru-RU" sz="2800" b="1" dirty="0">
              <a:solidFill>
                <a:schemeClr val="accent1">
                  <a:lumMod val="75000"/>
                </a:schemeClr>
              </a:solidFill>
            </a:endParaRPr>
          </a:p>
        </p:txBody>
      </p:sp>
      <p:cxnSp>
        <p:nvCxnSpPr>
          <p:cNvPr id="5" name="Прямая со стрелкой 4"/>
          <p:cNvCxnSpPr/>
          <p:nvPr/>
        </p:nvCxnSpPr>
        <p:spPr>
          <a:xfrm flipH="1">
            <a:off x="1698172" y="2638697"/>
            <a:ext cx="2648199" cy="117565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9362396" y="4048669"/>
            <a:ext cx="2534194" cy="1200329"/>
          </a:xfrm>
          <a:prstGeom prst="rect">
            <a:avLst/>
          </a:prstGeom>
          <a:noFill/>
        </p:spPr>
        <p:txBody>
          <a:bodyPr wrap="square" rtlCol="0">
            <a:spAutoFit/>
          </a:bodyPr>
          <a:lstStyle/>
          <a:p>
            <a:r>
              <a:rPr lang="ru-RU" dirty="0" smtClean="0"/>
              <a:t>Мотивировать учащихся на самообразование</a:t>
            </a:r>
          </a:p>
          <a:p>
            <a:endParaRPr lang="ru-RU" dirty="0"/>
          </a:p>
        </p:txBody>
      </p:sp>
      <p:sp>
        <p:nvSpPr>
          <p:cNvPr id="7" name="TextBox 6"/>
          <p:cNvSpPr txBox="1"/>
          <p:nvPr/>
        </p:nvSpPr>
        <p:spPr>
          <a:xfrm>
            <a:off x="6296296" y="4029482"/>
            <a:ext cx="2991395" cy="1200329"/>
          </a:xfrm>
          <a:prstGeom prst="rect">
            <a:avLst/>
          </a:prstGeom>
          <a:noFill/>
        </p:spPr>
        <p:txBody>
          <a:bodyPr wrap="square" rtlCol="0">
            <a:spAutoFit/>
          </a:bodyPr>
          <a:lstStyle/>
          <a:p>
            <a:pPr algn="ctr"/>
            <a:r>
              <a:rPr lang="ru-RU" dirty="0" smtClean="0"/>
              <a:t>Повысить активность учащихся в образовательном процессе</a:t>
            </a:r>
            <a:endParaRPr lang="ru-RU" dirty="0"/>
          </a:p>
        </p:txBody>
      </p:sp>
      <p:cxnSp>
        <p:nvCxnSpPr>
          <p:cNvPr id="8" name="Прямая со стрелкой 7"/>
          <p:cNvCxnSpPr/>
          <p:nvPr/>
        </p:nvCxnSpPr>
        <p:spPr>
          <a:xfrm>
            <a:off x="7239000" y="2743994"/>
            <a:ext cx="715486" cy="113646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571501" y="4091533"/>
            <a:ext cx="2214562" cy="646331"/>
          </a:xfrm>
          <a:prstGeom prst="rect">
            <a:avLst/>
          </a:prstGeom>
          <a:noFill/>
        </p:spPr>
        <p:txBody>
          <a:bodyPr wrap="square" rtlCol="0">
            <a:spAutoFit/>
          </a:bodyPr>
          <a:lstStyle/>
          <a:p>
            <a:pPr algn="ctr"/>
            <a:r>
              <a:rPr lang="ru-RU" dirty="0" smtClean="0"/>
              <a:t>Развивать навыки общения</a:t>
            </a:r>
            <a:endParaRPr lang="ru-RU" dirty="0"/>
          </a:p>
        </p:txBody>
      </p:sp>
      <p:cxnSp>
        <p:nvCxnSpPr>
          <p:cNvPr id="15" name="Прямая со стрелкой 14"/>
          <p:cNvCxnSpPr/>
          <p:nvPr/>
        </p:nvCxnSpPr>
        <p:spPr>
          <a:xfrm>
            <a:off x="7954486" y="2638697"/>
            <a:ext cx="2548414" cy="128966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3329804" y="3998459"/>
            <a:ext cx="2586446" cy="1200329"/>
          </a:xfrm>
          <a:prstGeom prst="rect">
            <a:avLst/>
          </a:prstGeom>
          <a:noFill/>
        </p:spPr>
        <p:txBody>
          <a:bodyPr wrap="square" rtlCol="0">
            <a:spAutoFit/>
          </a:bodyPr>
          <a:lstStyle/>
          <a:p>
            <a:pPr algn="ctr"/>
            <a:r>
              <a:rPr lang="ru-RU" dirty="0" smtClean="0"/>
              <a:t>Повысить интерес учащихся к изучаемому предмету</a:t>
            </a:r>
            <a:endParaRPr lang="ru-RU" dirty="0"/>
          </a:p>
        </p:txBody>
      </p:sp>
      <p:cxnSp>
        <p:nvCxnSpPr>
          <p:cNvPr id="23" name="Прямая со стрелкой 22"/>
          <p:cNvCxnSpPr/>
          <p:nvPr/>
        </p:nvCxnSpPr>
        <p:spPr>
          <a:xfrm flipH="1">
            <a:off x="4344783" y="2743994"/>
            <a:ext cx="684417" cy="118436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3174274" y="5812972"/>
            <a:ext cx="6021977" cy="646331"/>
          </a:xfrm>
          <a:prstGeom prst="rect">
            <a:avLst/>
          </a:prstGeom>
          <a:noFill/>
        </p:spPr>
        <p:txBody>
          <a:bodyPr wrap="square" rtlCol="0">
            <a:spAutoFit/>
          </a:bodyPr>
          <a:lstStyle/>
          <a:p>
            <a:pPr algn="ctr"/>
            <a:r>
              <a:rPr lang="ru-RU" b="1" dirty="0" smtClean="0"/>
              <a:t>через использование приемов технологии критического мышления</a:t>
            </a:r>
            <a:endParaRPr lang="ru-RU"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500" fill="hold"/>
                                        <p:tgtEl>
                                          <p:spTgt spid="23"/>
                                        </p:tgtEl>
                                        <p:attrNameLst>
                                          <p:attrName>ppt_x</p:attrName>
                                        </p:attrNameLst>
                                      </p:cBhvr>
                                      <p:tavLst>
                                        <p:tav tm="0">
                                          <p:val>
                                            <p:strVal val="#ppt_x"/>
                                          </p:val>
                                        </p:tav>
                                        <p:tav tm="100000">
                                          <p:val>
                                            <p:strVal val="#ppt_x"/>
                                          </p:val>
                                        </p:tav>
                                      </p:tavLst>
                                    </p:anim>
                                    <p:anim calcmode="lin" valueType="num">
                                      <p:cBhvr additive="base">
                                        <p:cTn id="2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ppt_x"/>
                                          </p:val>
                                        </p:tav>
                                        <p:tav tm="100000">
                                          <p:val>
                                            <p:strVal val="#ppt_x"/>
                                          </p:val>
                                        </p:tav>
                                      </p:tavLst>
                                    </p:anim>
                                    <p:anim calcmode="lin" valueType="num">
                                      <p:cBhvr additive="base">
                                        <p:cTn id="3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blinds(horizontal)">
                                      <p:cBhvr>
                                        <p:cTn id="41" dur="500"/>
                                        <p:tgtEl>
                                          <p:spTgt spid="7"/>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blinds(horizontal)">
                                      <p:cBhvr>
                                        <p:cTn id="46" dur="500"/>
                                        <p:tgtEl>
                                          <p:spTgt spid="22"/>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grpId="0" nodeType="click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blinds(horizontal)">
                                      <p:cBhvr>
                                        <p:cTn id="51" dur="500"/>
                                        <p:tgtEl>
                                          <p:spTgt spid="6"/>
                                        </p:tgtEl>
                                      </p:cBhvr>
                                    </p:animEffect>
                                  </p:childTnLst>
                                </p:cTn>
                              </p:par>
                            </p:childTnLst>
                          </p:cTn>
                        </p:par>
                      </p:childTnLst>
                    </p:cTn>
                  </p:par>
                  <p:par>
                    <p:cTn id="52" fill="hold">
                      <p:stCondLst>
                        <p:cond delay="indefinite"/>
                      </p:stCondLst>
                      <p:childTnLst>
                        <p:par>
                          <p:cTn id="53" fill="hold">
                            <p:stCondLst>
                              <p:cond delay="0"/>
                            </p:stCondLst>
                            <p:childTnLst>
                              <p:par>
                                <p:cTn id="54" presetID="3" presetClass="entr" presetSubtype="10" fill="hold" grpId="0" nodeType="click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blinds(horizontal)">
                                      <p:cBhvr>
                                        <p:cTn id="56" dur="500"/>
                                        <p:tgtEl>
                                          <p:spTgt spid="12"/>
                                        </p:tgtEl>
                                      </p:cBhvr>
                                    </p:animEffect>
                                  </p:childTnLst>
                                </p:cTn>
                              </p:par>
                            </p:childTnLst>
                          </p:cTn>
                        </p:par>
                      </p:childTnLst>
                    </p:cTn>
                  </p:par>
                  <p:par>
                    <p:cTn id="57" fill="hold">
                      <p:stCondLst>
                        <p:cond delay="indefinite"/>
                      </p:stCondLst>
                      <p:childTnLst>
                        <p:par>
                          <p:cTn id="58" fill="hold">
                            <p:stCondLst>
                              <p:cond delay="0"/>
                            </p:stCondLst>
                            <p:childTnLst>
                              <p:par>
                                <p:cTn id="59" presetID="3" presetClass="entr" presetSubtype="10" fill="hold" grpId="0" nodeType="click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blinds(horizontal)">
                                      <p:cBhvr>
                                        <p:cTn id="6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12" grpId="0"/>
      <p:bldP spid="22" grpId="0"/>
      <p:bldP spid="3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14501" y="224060"/>
            <a:ext cx="9547224" cy="1147540"/>
          </a:xfrm>
        </p:spPr>
        <p:txBody>
          <a:bodyPr>
            <a:normAutofit/>
          </a:bodyPr>
          <a:lstStyle/>
          <a:p>
            <a:pPr algn="ctr"/>
            <a:r>
              <a:rPr lang="ru-RU" sz="2800" b="1" dirty="0" smtClean="0">
                <a:ln w="18000">
                  <a:solidFill>
                    <a:schemeClr val="accent4">
                      <a:lumMod val="75000"/>
                    </a:schemeClr>
                  </a:solidFill>
                  <a:prstDash val="solid"/>
                  <a:miter lim="800000"/>
                </a:ln>
                <a:solidFill>
                  <a:srgbClr val="C00000"/>
                </a:solidFill>
                <a:effectLst>
                  <a:outerShdw blurRad="25500" dist="23000" dir="7020000" algn="tl">
                    <a:srgbClr val="000000">
                      <a:alpha val="50000"/>
                    </a:srgbClr>
                  </a:outerShdw>
                </a:effectLst>
              </a:rPr>
              <a:t>«Развитие критического мышления </a:t>
            </a:r>
            <a:br>
              <a:rPr lang="ru-RU" sz="2800" b="1" dirty="0" smtClean="0">
                <a:ln w="18000">
                  <a:solidFill>
                    <a:schemeClr val="accent4">
                      <a:lumMod val="75000"/>
                    </a:schemeClr>
                  </a:solidFill>
                  <a:prstDash val="solid"/>
                  <a:miter lim="800000"/>
                </a:ln>
                <a:solidFill>
                  <a:srgbClr val="C00000"/>
                </a:solidFill>
                <a:effectLst>
                  <a:outerShdw blurRad="25500" dist="23000" dir="7020000" algn="tl">
                    <a:srgbClr val="000000">
                      <a:alpha val="50000"/>
                    </a:srgbClr>
                  </a:outerShdw>
                </a:effectLst>
              </a:rPr>
            </a:br>
            <a:r>
              <a:rPr lang="ru-RU" sz="2800" b="1" dirty="0" smtClean="0">
                <a:ln w="18000">
                  <a:solidFill>
                    <a:schemeClr val="accent4">
                      <a:lumMod val="75000"/>
                    </a:schemeClr>
                  </a:solidFill>
                  <a:prstDash val="solid"/>
                  <a:miter lim="800000"/>
                </a:ln>
                <a:solidFill>
                  <a:srgbClr val="C00000"/>
                </a:solidFill>
                <a:effectLst>
                  <a:outerShdw blurRad="25500" dist="23000" dir="7020000" algn="tl">
                    <a:srgbClr val="000000">
                      <a:alpha val="50000"/>
                    </a:srgbClr>
                  </a:outerShdw>
                </a:effectLst>
              </a:rPr>
              <a:t>на уроках </a:t>
            </a:r>
            <a:r>
              <a:rPr lang="ru-RU" sz="2800" b="1" dirty="0" err="1" smtClean="0">
                <a:ln w="18000">
                  <a:solidFill>
                    <a:schemeClr val="accent4">
                      <a:lumMod val="75000"/>
                    </a:schemeClr>
                  </a:solidFill>
                  <a:prstDash val="solid"/>
                  <a:miter lim="800000"/>
                </a:ln>
                <a:solidFill>
                  <a:srgbClr val="C00000"/>
                </a:solidFill>
                <a:effectLst>
                  <a:outerShdw blurRad="25500" dist="23000" dir="7020000" algn="tl">
                    <a:srgbClr val="000000">
                      <a:alpha val="50000"/>
                    </a:srgbClr>
                  </a:outerShdw>
                </a:effectLst>
              </a:rPr>
              <a:t>кубановедения</a:t>
            </a:r>
            <a:r>
              <a:rPr lang="ru-RU" sz="2800" b="1" dirty="0" smtClean="0">
                <a:ln w="18000">
                  <a:solidFill>
                    <a:schemeClr val="accent4">
                      <a:lumMod val="75000"/>
                    </a:schemeClr>
                  </a:solidFill>
                  <a:prstDash val="solid"/>
                  <a:miter lim="800000"/>
                </a:ln>
                <a:solidFill>
                  <a:srgbClr val="C00000"/>
                </a:solidFill>
                <a:effectLst>
                  <a:outerShdw blurRad="25500" dist="23000" dir="7020000" algn="tl">
                    <a:srgbClr val="000000">
                      <a:alpha val="50000"/>
                    </a:srgbClr>
                  </a:outerShdw>
                </a:effectLst>
              </a:rPr>
              <a:t> »</a:t>
            </a:r>
            <a:endParaRPr lang="ru-RU" sz="2800" dirty="0"/>
          </a:p>
        </p:txBody>
      </p:sp>
      <p:sp>
        <p:nvSpPr>
          <p:cNvPr id="3" name="Содержимое 2"/>
          <p:cNvSpPr>
            <a:spLocks noGrp="1"/>
          </p:cNvSpPr>
          <p:nvPr>
            <p:ph idx="1"/>
          </p:nvPr>
        </p:nvSpPr>
        <p:spPr>
          <a:xfrm>
            <a:off x="971550" y="1185864"/>
            <a:ext cx="10944225" cy="5672136"/>
          </a:xfrm>
        </p:spPr>
        <p:txBody>
          <a:bodyPr>
            <a:normAutofit fontScale="77500" lnSpcReduction="20000"/>
          </a:bodyPr>
          <a:lstStyle/>
          <a:p>
            <a:pPr>
              <a:lnSpc>
                <a:spcPct val="120000"/>
              </a:lnSpc>
              <a:spcBef>
                <a:spcPts val="0"/>
              </a:spcBef>
            </a:pPr>
            <a:r>
              <a:rPr lang="ru-RU" sz="3100" b="1" dirty="0" smtClean="0">
                <a:solidFill>
                  <a:schemeClr val="tx1"/>
                </a:solidFill>
              </a:rPr>
              <a:t>Критическое мышление </a:t>
            </a:r>
            <a:r>
              <a:rPr lang="ru-RU" sz="3100" dirty="0" smtClean="0">
                <a:solidFill>
                  <a:schemeClr val="tx1"/>
                </a:solidFill>
              </a:rPr>
              <a:t>– это способность ставить новые, полные смысла вопросы, вырабатывать разнообразные аргументы, принимать независимые, продуманные решения. Это мышление открытое, рефлексивное, не принимающее догм, развивающееся путем наложения новой информации на жизненный личный опыт. Таким образом, критическое мышление-это комплекс навыков и умений, которые формируются постепенно, в ходе развития и обучения ребенка.</a:t>
            </a:r>
          </a:p>
          <a:p>
            <a:pPr>
              <a:lnSpc>
                <a:spcPct val="120000"/>
              </a:lnSpc>
              <a:spcBef>
                <a:spcPts val="0"/>
              </a:spcBef>
            </a:pPr>
            <a:r>
              <a:rPr lang="ru-RU" sz="3100" b="1" dirty="0" smtClean="0">
                <a:solidFill>
                  <a:schemeClr val="tx1"/>
                </a:solidFill>
              </a:rPr>
              <a:t>Основная идея технологии</a:t>
            </a:r>
            <a:r>
              <a:rPr lang="ru-RU" sz="3100" dirty="0" smtClean="0">
                <a:solidFill>
                  <a:schemeClr val="tx1"/>
                </a:solidFill>
              </a:rPr>
              <a:t> - создать такую атмосферу чтения, при которой учащиеся совместно с учителем активно работают, сознательно размышляют над процессом обучения, изменяются и познают самих себя. Отслеживают, подтверждают, опровергают или расширяют знания, новые идеи, чувства или мнения об окружающих.</a:t>
            </a:r>
          </a:p>
          <a:p>
            <a:pPr>
              <a:buNone/>
            </a:pP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85912" y="257175"/>
            <a:ext cx="10244137" cy="6315075"/>
          </a:xfrm>
        </p:spPr>
        <p:txBody>
          <a:bodyPr>
            <a:normAutofit/>
          </a:bodyPr>
          <a:lstStyle/>
          <a:p>
            <a:pPr>
              <a:buFont typeface="Arial"/>
              <a:buChar char="•"/>
            </a:pPr>
            <a:r>
              <a:rPr lang="ru-RU" sz="2700" b="1" dirty="0" smtClean="0">
                <a:solidFill>
                  <a:schemeClr val="tx1"/>
                </a:solidFill>
              </a:rPr>
              <a:t>Цель технологии </a:t>
            </a:r>
            <a:r>
              <a:rPr lang="ru-RU" sz="2700" dirty="0" smtClean="0">
                <a:solidFill>
                  <a:schemeClr val="tx1"/>
                </a:solidFill>
              </a:rPr>
              <a:t>состоит в развитии мыслительных навыков, которые необходимы детям в дальнейшей жизни. </a:t>
            </a:r>
            <a:br>
              <a:rPr lang="ru-RU" sz="2700" dirty="0" smtClean="0">
                <a:solidFill>
                  <a:schemeClr val="tx1"/>
                </a:solidFill>
              </a:rPr>
            </a:br>
            <a:r>
              <a:rPr lang="ru-RU" sz="2700" dirty="0" smtClean="0">
                <a:solidFill>
                  <a:schemeClr val="tx1"/>
                </a:solidFill>
              </a:rPr>
              <a:t/>
            </a:r>
            <a:br>
              <a:rPr lang="ru-RU" sz="2700" dirty="0" smtClean="0">
                <a:solidFill>
                  <a:schemeClr val="tx1"/>
                </a:solidFill>
              </a:rPr>
            </a:br>
            <a:r>
              <a:rPr lang="ru-RU" sz="2700" b="1" dirty="0" smtClean="0">
                <a:solidFill>
                  <a:schemeClr val="tx1"/>
                </a:solidFill>
              </a:rPr>
              <a:t>Актуальностью</a:t>
            </a:r>
            <a:r>
              <a:rPr lang="ru-RU" sz="2700" dirty="0" smtClean="0">
                <a:solidFill>
                  <a:schemeClr val="tx1"/>
                </a:solidFill>
              </a:rPr>
              <a:t>  данной  технология является то, что она позволяет проводить уроки в оптимальном режиме, у детей повышается уровень работоспособности, усвоение знаний на уроке происходит в процессе постоянного поиска.</a:t>
            </a:r>
            <a:br>
              <a:rPr lang="ru-RU" sz="2700" dirty="0" smtClean="0">
                <a:solidFill>
                  <a:schemeClr val="tx1"/>
                </a:solidFill>
              </a:rPr>
            </a:br>
            <a:r>
              <a:rPr lang="ru-RU" sz="2700" dirty="0" smtClean="0">
                <a:solidFill>
                  <a:schemeClr val="tx1"/>
                </a:solidFill>
              </a:rPr>
              <a:t/>
            </a:r>
            <a:br>
              <a:rPr lang="ru-RU" sz="2700" dirty="0" smtClean="0">
                <a:solidFill>
                  <a:schemeClr val="tx1"/>
                </a:solidFill>
              </a:rPr>
            </a:br>
            <a:r>
              <a:rPr lang="ru-RU" sz="2400" dirty="0"/>
              <a:t>Базовая модель урока в рамках технологии развития критического мышления строится следующим образом</a:t>
            </a:r>
            <a:r>
              <a:rPr lang="ru-RU" sz="2400" dirty="0" smtClean="0"/>
              <a:t>: стадия вызова,  стадия  осмысления, стадия  размышления или рефлексия</a:t>
            </a:r>
            <a:r>
              <a:rPr lang="ru-RU" dirty="0" smtClean="0"/>
              <a:t/>
            </a:r>
            <a:br>
              <a:rPr lang="ru-RU" dirty="0" smtClean="0"/>
            </a:br>
            <a:endParaRPr lang="ru-RU" dirty="0"/>
          </a:p>
        </p:txBody>
      </p:sp>
      <p:pic>
        <p:nvPicPr>
          <p:cNvPr id="4" name="Содержимое 3" descr="hello_html_1fd33dd.png"/>
          <p:cNvPicPr>
            <a:picLocks noGrp="1" noChangeAspect="1"/>
          </p:cNvPicPr>
          <p:nvPr>
            <p:ph idx="1"/>
          </p:nvPr>
        </p:nvPicPr>
        <p:blipFill>
          <a:blip r:embed="rId2"/>
          <a:stretch>
            <a:fillRect/>
          </a:stretch>
        </p:blipFill>
        <p:spPr>
          <a:xfrm>
            <a:off x="7614445" y="4902199"/>
            <a:ext cx="4272755" cy="1828801"/>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89995" y="0"/>
            <a:ext cx="9641541" cy="523220"/>
          </a:xfrm>
          <a:prstGeom prst="rect">
            <a:avLst/>
          </a:prstGeom>
          <a:noFill/>
        </p:spPr>
        <p:txBody>
          <a:bodyPr wrap="square" rtlCol="0">
            <a:spAutoFit/>
          </a:bodyPr>
          <a:lstStyle/>
          <a:p>
            <a:pPr algn="ctr"/>
            <a:r>
              <a:rPr lang="ru-RU" sz="2800" b="1" dirty="0" smtClean="0">
                <a:solidFill>
                  <a:srgbClr val="C00000"/>
                </a:solidFill>
              </a:rPr>
              <a:t>Функции трёх фаз критического мышления</a:t>
            </a:r>
            <a:r>
              <a:rPr lang="ru-RU" sz="2800" dirty="0" smtClean="0">
                <a:solidFill>
                  <a:srgbClr val="C00000"/>
                </a:solidFill>
              </a:rPr>
              <a:t> </a:t>
            </a:r>
            <a:endParaRPr lang="ru-RU" sz="2800" dirty="0">
              <a:solidFill>
                <a:srgbClr val="C00000"/>
              </a:solidFill>
            </a:endParaRPr>
          </a:p>
        </p:txBody>
      </p:sp>
      <p:graphicFrame>
        <p:nvGraphicFramePr>
          <p:cNvPr id="17" name="Таблица 16"/>
          <p:cNvGraphicFramePr>
            <a:graphicFrameLocks noGrp="1"/>
          </p:cNvGraphicFramePr>
          <p:nvPr>
            <p:extLst>
              <p:ext uri="{D42A27DB-BD31-4B8C-83A1-F6EECF244321}">
                <p14:modId xmlns:p14="http://schemas.microsoft.com/office/powerpoint/2010/main" val="3591878067"/>
              </p:ext>
            </p:extLst>
          </p:nvPr>
        </p:nvGraphicFramePr>
        <p:xfrm>
          <a:off x="771526" y="685800"/>
          <a:ext cx="11075260" cy="5964447"/>
        </p:xfrm>
        <a:graphic>
          <a:graphicData uri="http://schemas.openxmlformats.org/drawingml/2006/table">
            <a:tbl>
              <a:tblPr firstRow="1" bandRow="1">
                <a:tableStyleId>{5C22544A-7EE6-4342-B048-85BDC9FD1C3A}</a:tableStyleId>
              </a:tblPr>
              <a:tblGrid>
                <a:gridCol w="3781794"/>
                <a:gridCol w="3732538"/>
                <a:gridCol w="3560928"/>
              </a:tblGrid>
              <a:tr h="845232">
                <a:tc>
                  <a:txBody>
                    <a:bodyPr/>
                    <a:lstStyle/>
                    <a:p>
                      <a:r>
                        <a:rPr lang="ru-RU" sz="2400" dirty="0" smtClean="0"/>
                        <a:t>Вызов</a:t>
                      </a:r>
                      <a:endParaRPr lang="ru-RU" sz="2400" dirty="0"/>
                    </a:p>
                  </a:txBody>
                  <a:tcPr/>
                </a:tc>
                <a:tc>
                  <a:txBody>
                    <a:bodyPr/>
                    <a:lstStyle/>
                    <a:p>
                      <a:r>
                        <a:rPr lang="ru-RU" sz="2400" dirty="0" smtClean="0"/>
                        <a:t>Осмысление содержания</a:t>
                      </a:r>
                      <a:endParaRPr lang="ru-RU" sz="2400" dirty="0"/>
                    </a:p>
                  </a:txBody>
                  <a:tcPr/>
                </a:tc>
                <a:tc>
                  <a:txBody>
                    <a:bodyPr/>
                    <a:lstStyle/>
                    <a:p>
                      <a:r>
                        <a:rPr lang="ru-RU" sz="2400" dirty="0" smtClean="0"/>
                        <a:t>Размышления</a:t>
                      </a:r>
                    </a:p>
                    <a:p>
                      <a:r>
                        <a:rPr lang="ru-RU" sz="2400" dirty="0" smtClean="0"/>
                        <a:t>Рефлексия</a:t>
                      </a:r>
                      <a:endParaRPr lang="ru-RU" sz="2400" dirty="0"/>
                    </a:p>
                  </a:txBody>
                  <a:tcPr/>
                </a:tc>
              </a:tr>
              <a:tr h="5119215">
                <a:tc>
                  <a:txBody>
                    <a:bodyPr/>
                    <a:lstStyle/>
                    <a:p>
                      <a:r>
                        <a:rPr lang="ru-RU" sz="2000" kern="1200" dirty="0" smtClean="0">
                          <a:solidFill>
                            <a:schemeClr val="tx1"/>
                          </a:solidFill>
                          <a:latin typeface="+mn-lt"/>
                          <a:ea typeface="+mn-ea"/>
                          <a:cs typeface="+mn-cs"/>
                        </a:rPr>
                        <a:t>На стадии вызова предполагается вызвать «на поверхность» имеющиеся у ребят знания или, если этих знаний слишком мало, помочь</a:t>
                      </a:r>
                      <a:r>
                        <a:rPr lang="ru-RU" sz="2000" kern="1200" baseline="0" dirty="0" smtClean="0">
                          <a:solidFill>
                            <a:schemeClr val="tx1"/>
                          </a:solidFill>
                          <a:latin typeface="+mn-lt"/>
                          <a:ea typeface="+mn-ea"/>
                          <a:cs typeface="+mn-cs"/>
                        </a:rPr>
                        <a:t> </a:t>
                      </a:r>
                      <a:r>
                        <a:rPr lang="ru-RU" sz="2000" kern="1200" dirty="0" smtClean="0">
                          <a:solidFill>
                            <a:schemeClr val="tx1"/>
                          </a:solidFill>
                          <a:latin typeface="+mn-lt"/>
                          <a:ea typeface="+mn-ea"/>
                          <a:cs typeface="+mn-cs"/>
                        </a:rPr>
                        <a:t>сформулировать вопросы и предположения. Таким образом, на стадии вызова осуществляется важнейшая функция технологии: формирование цели изучения нового материала. </a:t>
                      </a:r>
                      <a:endParaRPr lang="ru-RU" sz="2000" dirty="0">
                        <a:solidFill>
                          <a:schemeClr val="tx1"/>
                        </a:solidFill>
                      </a:endParaRP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u-RU" sz="2000" kern="1200" dirty="0" smtClean="0">
                          <a:solidFill>
                            <a:schemeClr val="tx1"/>
                          </a:solidFill>
                          <a:latin typeface="+mn-lt"/>
                          <a:ea typeface="+mn-ea"/>
                          <a:cs typeface="+mn-cs"/>
                        </a:rPr>
                        <a:t>Когда ребята читают текст, слушают объяснение учителя, просматривают фильм, они стараются найти ответы на свои вопросы. Эта стадия называется осмысление содержания. Учителя, использующие технологию РКМЧП, осознанно уменьшают долю своего участия во время знакомства учеников с новым материалом.</a:t>
                      </a:r>
                    </a:p>
                    <a:p>
                      <a:endParaRPr lang="ru-RU" sz="2000" dirty="0">
                        <a:solidFill>
                          <a:schemeClr val="tx1"/>
                        </a:solidFill>
                      </a:endParaRP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u-RU" sz="2000" b="0" kern="1200" dirty="0" smtClean="0">
                          <a:solidFill>
                            <a:schemeClr val="tx1"/>
                          </a:solidFill>
                          <a:latin typeface="+mn-lt"/>
                          <a:ea typeface="+mn-ea"/>
                          <a:cs typeface="+mn-cs"/>
                        </a:rPr>
                        <a:t>На стадии рефлексии </a:t>
                      </a:r>
                      <a:r>
                        <a:rPr lang="ru-RU" sz="2000" kern="1200" dirty="0" smtClean="0">
                          <a:solidFill>
                            <a:schemeClr val="tx1"/>
                          </a:solidFill>
                          <a:latin typeface="+mn-lt"/>
                          <a:ea typeface="+mn-ea"/>
                          <a:cs typeface="+mn-cs"/>
                        </a:rPr>
                        <a:t>учитель и ученики возвращаются к сформулированным на стадии вызова вопросам и предположениям, сопоставляют новый материал с тем, что знали об этом раньше. Для этой стадии характерны вдумчивые рассуждения систематизация и оценивание новой информации. </a:t>
                      </a:r>
                    </a:p>
                    <a:p>
                      <a:endParaRPr lang="ru-RU" sz="2000" dirty="0">
                        <a:solidFill>
                          <a:schemeClr val="tx1"/>
                        </a:solidFill>
                      </a:endParaRPr>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dissolv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checkerboard(across)">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14475" y="349790"/>
            <a:ext cx="9329738" cy="1221835"/>
          </a:xfrm>
        </p:spPr>
        <p:txBody>
          <a:bodyPr>
            <a:noAutofit/>
          </a:bodyPr>
          <a:lstStyle/>
          <a:p>
            <a:pPr algn="ctr"/>
            <a:r>
              <a:rPr lang="ru-RU" sz="2800" b="1" dirty="0" smtClean="0">
                <a:solidFill>
                  <a:schemeClr val="accent1">
                    <a:lumMod val="75000"/>
                  </a:schemeClr>
                </a:solidFill>
              </a:rPr>
              <a:t>Приемы технологии критического мышления, используемые на стадии </a:t>
            </a:r>
            <a:r>
              <a:rPr lang="ru-RU" sz="2800" b="1" i="1" dirty="0" smtClean="0">
                <a:solidFill>
                  <a:schemeClr val="accent1">
                    <a:lumMod val="75000"/>
                  </a:schemeClr>
                </a:solidFill>
              </a:rPr>
              <a:t>«Вызов»</a:t>
            </a:r>
            <a:r>
              <a:rPr lang="ru-RU" sz="2800" dirty="0" smtClean="0">
                <a:solidFill>
                  <a:schemeClr val="accent1">
                    <a:lumMod val="75000"/>
                  </a:schemeClr>
                </a:solidFill>
              </a:rPr>
              <a:t/>
            </a:r>
            <a:br>
              <a:rPr lang="ru-RU" sz="2800" dirty="0" smtClean="0">
                <a:solidFill>
                  <a:schemeClr val="accent1">
                    <a:lumMod val="75000"/>
                  </a:schemeClr>
                </a:solidFill>
              </a:rPr>
            </a:br>
            <a:endParaRPr lang="ru-RU" sz="2800" dirty="0">
              <a:solidFill>
                <a:schemeClr val="accent1">
                  <a:lumMod val="75000"/>
                </a:schemeClr>
              </a:solidFill>
            </a:endParaRPr>
          </a:p>
        </p:txBody>
      </p:sp>
      <p:pic>
        <p:nvPicPr>
          <p:cNvPr id="4" name="Содержимое 3" descr="01.png"/>
          <p:cNvPicPr>
            <a:picLocks noGrp="1" noChangeAspect="1"/>
          </p:cNvPicPr>
          <p:nvPr>
            <p:ph idx="1"/>
          </p:nvPr>
        </p:nvPicPr>
        <p:blipFill>
          <a:blip r:embed="rId2"/>
          <a:stretch>
            <a:fillRect/>
          </a:stretch>
        </p:blipFill>
        <p:spPr>
          <a:xfrm>
            <a:off x="6915150" y="2461719"/>
            <a:ext cx="4841422" cy="3881207"/>
          </a:xfrm>
        </p:spPr>
      </p:pic>
      <p:sp>
        <p:nvSpPr>
          <p:cNvPr id="5" name="TextBox 4"/>
          <p:cNvSpPr txBox="1"/>
          <p:nvPr/>
        </p:nvSpPr>
        <p:spPr>
          <a:xfrm>
            <a:off x="1514475" y="1571624"/>
            <a:ext cx="9217025" cy="3662541"/>
          </a:xfrm>
          <a:prstGeom prst="rect">
            <a:avLst/>
          </a:prstGeom>
          <a:noFill/>
        </p:spPr>
        <p:txBody>
          <a:bodyPr wrap="square" rtlCol="0">
            <a:spAutoFit/>
          </a:bodyPr>
          <a:lstStyle/>
          <a:p>
            <a:r>
              <a:rPr lang="ru-RU" sz="2800" dirty="0"/>
              <a:t>сформировать положительную мотивацию</a:t>
            </a:r>
            <a:r>
              <a:rPr lang="ru-RU" sz="2800" dirty="0" smtClean="0"/>
              <a:t>;</a:t>
            </a:r>
          </a:p>
          <a:p>
            <a:r>
              <a:rPr lang="ru-RU" sz="2800" b="1" dirty="0" smtClean="0"/>
              <a:t>«Верные и неверные утверждения»</a:t>
            </a:r>
          </a:p>
          <a:p>
            <a:r>
              <a:rPr lang="ru-RU" sz="2800" b="1" dirty="0" smtClean="0"/>
              <a:t>«Корзина идей» </a:t>
            </a:r>
          </a:p>
          <a:p>
            <a:r>
              <a:rPr lang="ru-RU" sz="2800" b="1" dirty="0" smtClean="0"/>
              <a:t>«Дерево предсказаний»</a:t>
            </a:r>
          </a:p>
          <a:p>
            <a:r>
              <a:rPr lang="ru-RU" sz="2800" b="1" dirty="0" smtClean="0"/>
              <a:t>«Кластер»</a:t>
            </a:r>
          </a:p>
          <a:p>
            <a:r>
              <a:rPr lang="ru-RU" sz="2800" b="1" dirty="0" smtClean="0"/>
              <a:t>«Ключевые слова»</a:t>
            </a:r>
          </a:p>
          <a:p>
            <a:r>
              <a:rPr lang="ru-RU" sz="2800" b="1" dirty="0" smtClean="0"/>
              <a:t>«Сбор ассоциаций»</a:t>
            </a:r>
          </a:p>
          <a:p>
            <a:endParaRPr lang="ru-RU" dirty="0" smtClean="0"/>
          </a:p>
          <a:p>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randombar(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randombar(horizontal)">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randombar(horizontal)">
                                      <p:cBhvr>
                                        <p:cTn id="22" dur="500"/>
                                        <p:tgtEl>
                                          <p:spTgt spid="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randombar(horizontal)">
                                      <p:cBhvr>
                                        <p:cTn id="27" dur="500"/>
                                        <p:tgtEl>
                                          <p:spTgt spid="5">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5">
                                            <p:txEl>
                                              <p:pRg st="4" end="4"/>
                                            </p:txEl>
                                          </p:spTgt>
                                        </p:tgtEl>
                                        <p:attrNameLst>
                                          <p:attrName>style.visibility</p:attrName>
                                        </p:attrNameLst>
                                      </p:cBhvr>
                                      <p:to>
                                        <p:strVal val="visible"/>
                                      </p:to>
                                    </p:set>
                                    <p:animEffect transition="in" filter="randombar(horizontal)">
                                      <p:cBhvr>
                                        <p:cTn id="32" dur="500"/>
                                        <p:tgtEl>
                                          <p:spTgt spid="5">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nodeType="click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Effect transition="in" filter="randombar(horizontal)">
                                      <p:cBhvr>
                                        <p:cTn id="37" dur="500"/>
                                        <p:tgtEl>
                                          <p:spTgt spid="5">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nodeType="clickEffect">
                                  <p:stCondLst>
                                    <p:cond delay="0"/>
                                  </p:stCondLst>
                                  <p:childTnLst>
                                    <p:set>
                                      <p:cBhvr>
                                        <p:cTn id="41" dur="1" fill="hold">
                                          <p:stCondLst>
                                            <p:cond delay="0"/>
                                          </p:stCondLst>
                                        </p:cTn>
                                        <p:tgtEl>
                                          <p:spTgt spid="5">
                                            <p:txEl>
                                              <p:pRg st="6" end="6"/>
                                            </p:txEl>
                                          </p:spTgt>
                                        </p:tgtEl>
                                        <p:attrNameLst>
                                          <p:attrName>style.visibility</p:attrName>
                                        </p:attrNameLst>
                                      </p:cBhvr>
                                      <p:to>
                                        <p:strVal val="visible"/>
                                      </p:to>
                                    </p:set>
                                    <p:animEffect transition="in" filter="randombar(horizontal)">
                                      <p:cBhvr>
                                        <p:cTn id="42"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26225" y="154210"/>
            <a:ext cx="8911687" cy="1280890"/>
          </a:xfrm>
        </p:spPr>
        <p:txBody>
          <a:bodyPr>
            <a:normAutofit/>
          </a:bodyPr>
          <a:lstStyle/>
          <a:p>
            <a:pPr marL="342900" lvl="0" indent="-342900">
              <a:lnSpc>
                <a:spcPct val="115000"/>
              </a:lnSpc>
              <a:spcBef>
                <a:spcPts val="1000"/>
              </a:spcBef>
              <a:spcAft>
                <a:spcPts val="1000"/>
              </a:spcAft>
            </a:pPr>
            <a:r>
              <a:rPr lang="ru-RU" sz="2800" b="1" dirty="0">
                <a:solidFill>
                  <a:schemeClr val="accent1">
                    <a:lumMod val="75000"/>
                  </a:schemeClr>
                </a:solidFill>
                <a:latin typeface="Times New Roman"/>
                <a:ea typeface="Calibri"/>
                <a:cs typeface="Times New Roman"/>
              </a:rPr>
              <a:t>Мотивация </a:t>
            </a:r>
            <a:r>
              <a:rPr lang="ru-RU" sz="2800" b="1" dirty="0" smtClean="0">
                <a:solidFill>
                  <a:schemeClr val="accent1">
                    <a:lumMod val="75000"/>
                  </a:schemeClr>
                </a:solidFill>
                <a:latin typeface="Times New Roman"/>
                <a:ea typeface="Calibri"/>
                <a:cs typeface="Times New Roman"/>
              </a:rPr>
              <a:t>к </a:t>
            </a:r>
            <a:r>
              <a:rPr lang="ru-RU" sz="2800" b="1" dirty="0">
                <a:solidFill>
                  <a:schemeClr val="accent1">
                    <a:lumMod val="75000"/>
                  </a:schemeClr>
                </a:solidFill>
                <a:latin typeface="Times New Roman"/>
                <a:ea typeface="Calibri"/>
                <a:cs typeface="Times New Roman"/>
              </a:rPr>
              <a:t>учебной  деятельности</a:t>
            </a:r>
            <a:r>
              <a:rPr lang="ru-RU" sz="2800" dirty="0">
                <a:solidFill>
                  <a:schemeClr val="accent1">
                    <a:lumMod val="75000"/>
                  </a:schemeClr>
                </a:solidFill>
                <a:latin typeface="Calibri"/>
                <a:ea typeface="Calibri"/>
                <a:cs typeface="Times New Roman"/>
              </a:rPr>
              <a:t/>
            </a:r>
            <a:br>
              <a:rPr lang="ru-RU" sz="2800" dirty="0">
                <a:solidFill>
                  <a:schemeClr val="accent1">
                    <a:lumMod val="75000"/>
                  </a:schemeClr>
                </a:solidFill>
                <a:latin typeface="Calibri"/>
                <a:ea typeface="Calibri"/>
                <a:cs typeface="Times New Roman"/>
              </a:rPr>
            </a:br>
            <a:endParaRPr lang="ru-RU" sz="2800" dirty="0">
              <a:solidFill>
                <a:schemeClr val="accent1">
                  <a:lumMod val="75000"/>
                </a:schemeClr>
              </a:solidFill>
            </a:endParaRPr>
          </a:p>
        </p:txBody>
      </p:sp>
      <p:sp>
        <p:nvSpPr>
          <p:cNvPr id="3" name="Объект 2"/>
          <p:cNvSpPr>
            <a:spLocks noGrp="1"/>
          </p:cNvSpPr>
          <p:nvPr>
            <p:ph idx="1"/>
          </p:nvPr>
        </p:nvSpPr>
        <p:spPr>
          <a:xfrm>
            <a:off x="1485900" y="1168400"/>
            <a:ext cx="10299700" cy="5384800"/>
          </a:xfrm>
        </p:spPr>
        <p:txBody>
          <a:bodyPr>
            <a:normAutofit fontScale="40000" lnSpcReduction="20000"/>
          </a:bodyPr>
          <a:lstStyle/>
          <a:p>
            <a:pPr>
              <a:lnSpc>
                <a:spcPct val="115000"/>
              </a:lnSpc>
              <a:spcAft>
                <a:spcPts val="1000"/>
              </a:spcAft>
            </a:pPr>
            <a:r>
              <a:rPr lang="ru-RU" sz="4900" b="1" dirty="0" smtClean="0">
                <a:ea typeface="Calibri"/>
                <a:cs typeface="Times New Roman"/>
              </a:rPr>
              <a:t>Создает </a:t>
            </a:r>
            <a:r>
              <a:rPr lang="ru-RU" sz="4900" b="1" dirty="0">
                <a:ea typeface="Calibri"/>
                <a:cs typeface="Times New Roman"/>
              </a:rPr>
              <a:t>условия для включения школьников в учебную деятельность. </a:t>
            </a:r>
          </a:p>
          <a:p>
            <a:pPr>
              <a:lnSpc>
                <a:spcPct val="115000"/>
              </a:lnSpc>
              <a:spcAft>
                <a:spcPts val="1000"/>
              </a:spcAft>
            </a:pPr>
            <a:r>
              <a:rPr lang="ru-RU" sz="4900" b="1" dirty="0" smtClean="0">
                <a:ea typeface="Calibri"/>
                <a:cs typeface="Times New Roman"/>
              </a:rPr>
              <a:t>Обращение  к учащимся :</a:t>
            </a:r>
            <a:endParaRPr lang="ru-RU" sz="4900" b="1" dirty="0">
              <a:ea typeface="Calibri"/>
              <a:cs typeface="Times New Roman"/>
            </a:endParaRPr>
          </a:p>
          <a:p>
            <a:pPr>
              <a:buFontTx/>
              <a:buChar char="-"/>
            </a:pPr>
            <a:r>
              <a:rPr lang="ru-RU" sz="4900" b="1" dirty="0" smtClean="0">
                <a:ea typeface="Times New Roman"/>
              </a:rPr>
              <a:t>Как </a:t>
            </a:r>
            <a:r>
              <a:rPr lang="ru-RU" sz="4900" b="1" dirty="0">
                <a:ea typeface="Times New Roman"/>
              </a:rPr>
              <a:t>вы понимаете выражение «Чем выше  в гору, тем труднее идти</a:t>
            </a:r>
            <a:r>
              <a:rPr lang="ru-RU" sz="4900" b="1" dirty="0" smtClean="0">
                <a:ea typeface="Times New Roman"/>
              </a:rPr>
              <a:t>»?</a:t>
            </a:r>
          </a:p>
          <a:p>
            <a:pPr marL="0" indent="0">
              <a:buNone/>
            </a:pPr>
            <a:endParaRPr lang="ru-RU" sz="4900" b="1" dirty="0" smtClean="0">
              <a:ea typeface="Times New Roman"/>
            </a:endParaRPr>
          </a:p>
          <a:p>
            <a:pPr>
              <a:lnSpc>
                <a:spcPct val="120000"/>
              </a:lnSpc>
              <a:spcBef>
                <a:spcPts val="0"/>
              </a:spcBef>
              <a:spcAft>
                <a:spcPts val="1000"/>
              </a:spcAft>
              <a:buFontTx/>
              <a:buChar char="-"/>
            </a:pPr>
            <a:r>
              <a:rPr lang="ru-RU" sz="4900" b="1" dirty="0" smtClean="0">
                <a:ea typeface="Times New Roman"/>
                <a:cs typeface="Times New Roman"/>
              </a:rPr>
              <a:t>   Богат </a:t>
            </a:r>
            <a:r>
              <a:rPr lang="ru-RU" sz="4900" b="1" dirty="0">
                <a:ea typeface="Times New Roman"/>
                <a:cs typeface="Times New Roman"/>
              </a:rPr>
              <a:t>наш край садами и </a:t>
            </a:r>
            <a:r>
              <a:rPr lang="ru-RU" sz="4900" b="1" dirty="0" smtClean="0">
                <a:ea typeface="Times New Roman"/>
                <a:cs typeface="Times New Roman"/>
              </a:rPr>
              <a:t>хлебами</a:t>
            </a:r>
            <a:endParaRPr lang="ru-RU" sz="4900" b="1" dirty="0">
              <a:ea typeface="Times New Roman"/>
              <a:cs typeface="Times New Roman"/>
            </a:endParaRPr>
          </a:p>
          <a:p>
            <a:pPr marL="0" indent="0">
              <a:lnSpc>
                <a:spcPct val="120000"/>
              </a:lnSpc>
              <a:spcBef>
                <a:spcPts val="0"/>
              </a:spcBef>
              <a:spcAft>
                <a:spcPts val="1000"/>
              </a:spcAft>
              <a:buNone/>
            </a:pPr>
            <a:r>
              <a:rPr lang="ru-RU" sz="4900" b="1" dirty="0">
                <a:ea typeface="Times New Roman"/>
                <a:cs typeface="Times New Roman"/>
              </a:rPr>
              <a:t> </a:t>
            </a:r>
            <a:r>
              <a:rPr lang="ru-RU" sz="4900" b="1" dirty="0" smtClean="0">
                <a:ea typeface="Times New Roman"/>
                <a:cs typeface="Times New Roman"/>
              </a:rPr>
              <a:t>       Цемент </a:t>
            </a:r>
            <a:r>
              <a:rPr lang="ru-RU" sz="4900" b="1" dirty="0">
                <a:ea typeface="Times New Roman"/>
                <a:cs typeface="Times New Roman"/>
              </a:rPr>
              <a:t>и нефть он Родине дает</a:t>
            </a:r>
            <a:endParaRPr lang="ru-RU" sz="4900" b="1" dirty="0">
              <a:ea typeface="Calibri"/>
              <a:cs typeface="Times New Roman"/>
            </a:endParaRPr>
          </a:p>
          <a:p>
            <a:pPr marL="0" indent="0">
              <a:lnSpc>
                <a:spcPct val="120000"/>
              </a:lnSpc>
              <a:spcBef>
                <a:spcPts val="0"/>
              </a:spcBef>
              <a:buNone/>
            </a:pPr>
            <a:r>
              <a:rPr lang="ru-RU" sz="4900" b="1" dirty="0" smtClean="0">
                <a:ea typeface="Times New Roman"/>
                <a:cs typeface="Times New Roman"/>
              </a:rPr>
              <a:t>        Но </a:t>
            </a:r>
            <a:r>
              <a:rPr lang="ru-RU" sz="4900" b="1" dirty="0">
                <a:ea typeface="Times New Roman"/>
                <a:cs typeface="Times New Roman"/>
              </a:rPr>
              <a:t>самый ценный капитал Кубани</a:t>
            </a:r>
            <a:endParaRPr lang="ru-RU" sz="4900" b="1" dirty="0">
              <a:ea typeface="Calibri"/>
              <a:cs typeface="Times New Roman"/>
            </a:endParaRPr>
          </a:p>
          <a:p>
            <a:pPr marL="0" indent="0">
              <a:lnSpc>
                <a:spcPct val="120000"/>
              </a:lnSpc>
              <a:buNone/>
            </a:pPr>
            <a:r>
              <a:rPr lang="ru-RU" sz="4900" b="1" dirty="0" smtClean="0">
                <a:ea typeface="Times New Roman"/>
                <a:cs typeface="Times New Roman"/>
              </a:rPr>
              <a:t>        Простой </a:t>
            </a:r>
            <a:r>
              <a:rPr lang="ru-RU" sz="4900" b="1" dirty="0">
                <a:ea typeface="Times New Roman"/>
                <a:cs typeface="Times New Roman"/>
              </a:rPr>
              <a:t>и скромный труженик – народ.   </a:t>
            </a:r>
            <a:endParaRPr lang="ru-RU" sz="4900" b="1" dirty="0" smtClean="0">
              <a:ea typeface="Times New Roman"/>
              <a:cs typeface="Times New Roman"/>
            </a:endParaRPr>
          </a:p>
          <a:p>
            <a:pPr marL="0" indent="0">
              <a:lnSpc>
                <a:spcPct val="115000"/>
              </a:lnSpc>
              <a:buNone/>
            </a:pPr>
            <a:r>
              <a:rPr lang="ru-RU" sz="4900" b="1" dirty="0">
                <a:ea typeface="Times New Roman"/>
                <a:cs typeface="Times New Roman"/>
              </a:rPr>
              <a:t> </a:t>
            </a:r>
            <a:r>
              <a:rPr lang="ru-RU" sz="4900" b="1" dirty="0" smtClean="0">
                <a:ea typeface="Times New Roman"/>
                <a:cs typeface="Times New Roman"/>
              </a:rPr>
              <a:t>                                               </a:t>
            </a:r>
            <a:r>
              <a:rPr lang="ru-RU" sz="3500" b="1" dirty="0" smtClean="0">
                <a:ea typeface="Times New Roman"/>
                <a:cs typeface="Times New Roman"/>
              </a:rPr>
              <a:t>                         (</a:t>
            </a:r>
            <a:r>
              <a:rPr lang="ru-RU" sz="3500" b="1" dirty="0">
                <a:ea typeface="Times New Roman"/>
                <a:cs typeface="Times New Roman"/>
              </a:rPr>
              <a:t>четверостишье кубанского поэта Виктор </a:t>
            </a:r>
            <a:r>
              <a:rPr lang="ru-RU" sz="3500" b="1" dirty="0" err="1">
                <a:ea typeface="Times New Roman"/>
                <a:cs typeface="Times New Roman"/>
              </a:rPr>
              <a:t>Подкопаева</a:t>
            </a:r>
            <a:r>
              <a:rPr lang="ru-RU" sz="3500" b="1" dirty="0" smtClean="0">
                <a:ea typeface="Times New Roman"/>
                <a:cs typeface="Times New Roman"/>
              </a:rPr>
              <a:t>)</a:t>
            </a:r>
          </a:p>
          <a:p>
            <a:pPr marL="0" indent="0">
              <a:lnSpc>
                <a:spcPct val="115000"/>
              </a:lnSpc>
              <a:buNone/>
            </a:pPr>
            <a:endParaRPr lang="ru-RU" sz="3500" b="1" dirty="0">
              <a:ea typeface="Calibri"/>
              <a:cs typeface="Times New Roman"/>
            </a:endParaRPr>
          </a:p>
          <a:p>
            <a:pPr>
              <a:lnSpc>
                <a:spcPct val="115000"/>
              </a:lnSpc>
            </a:pPr>
            <a:r>
              <a:rPr lang="ru-RU" sz="4900" b="1" dirty="0">
                <a:ea typeface="Times New Roman"/>
                <a:cs typeface="Times New Roman"/>
              </a:rPr>
              <a:t> Почему поэт считает народ самым ценным капиталом </a:t>
            </a:r>
            <a:r>
              <a:rPr lang="ru-RU" sz="4900" b="1" dirty="0" smtClean="0">
                <a:ea typeface="Times New Roman"/>
                <a:cs typeface="Times New Roman"/>
              </a:rPr>
              <a:t>Кубани </a:t>
            </a:r>
            <a:r>
              <a:rPr lang="ru-RU" sz="4900" b="1" i="1" dirty="0" smtClean="0">
                <a:ea typeface="Times New Roman"/>
                <a:cs typeface="Times New Roman"/>
              </a:rPr>
              <a:t> </a:t>
            </a:r>
            <a:r>
              <a:rPr lang="ru-RU" sz="4900" b="1" i="1" dirty="0">
                <a:ea typeface="Times New Roman"/>
                <a:cs typeface="Times New Roman"/>
              </a:rPr>
              <a:t>(учащиеся высказывают свое мнение)</a:t>
            </a:r>
            <a:endParaRPr lang="ru-RU" sz="4900" b="1" dirty="0" smtClean="0">
              <a:ea typeface="Calibri"/>
              <a:cs typeface="Times New Roman"/>
            </a:endParaRPr>
          </a:p>
          <a:p>
            <a:pPr>
              <a:lnSpc>
                <a:spcPct val="115000"/>
              </a:lnSpc>
              <a:spcAft>
                <a:spcPts val="1000"/>
              </a:spcAft>
              <a:buFontTx/>
              <a:buChar char="-"/>
            </a:pPr>
            <a:endParaRPr lang="ru-RU" sz="4900" b="1" dirty="0">
              <a:ea typeface="Calibri"/>
              <a:cs typeface="Times New Roman"/>
            </a:endParaRPr>
          </a:p>
          <a:p>
            <a:pPr>
              <a:buFontTx/>
              <a:buChar char="-"/>
            </a:pPr>
            <a:endParaRPr lang="ru-RU" sz="4900" b="1" dirty="0" smtClean="0">
              <a:ea typeface="Times New Roman"/>
            </a:endParaRPr>
          </a:p>
          <a:p>
            <a:endParaRPr lang="ru-RU" dirty="0"/>
          </a:p>
        </p:txBody>
      </p:sp>
    </p:spTree>
    <p:extLst>
      <p:ext uri="{BB962C8B-B14F-4D97-AF65-F5344CB8AC3E}">
        <p14:creationId xmlns:p14="http://schemas.microsoft.com/office/powerpoint/2010/main" val="45923695"/>
      </p:ext>
    </p:extLst>
  </p:cSld>
  <p:clrMapOvr>
    <a:masterClrMapping/>
  </p:clrMapOvr>
  <p:timing>
    <p:tnLst>
      <p:par>
        <p:cTn id="1" dur="indefinite" restart="never" nodeType="tmRoot"/>
      </p:par>
    </p:tn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 xmlns:thm15="http://schemas.microsoft.com/office/thememl/2012/main" name="Wisp" id="{7CB32D59-10C0-40DD-B7BD-2E94284A981C}" vid="{24B1A44C-C006-48B2-A4D7-E5549B3D8CD4}"/>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Wisp</Template>
  <TotalTime>3192</TotalTime>
  <Words>1411</Words>
  <Application>Microsoft Office PowerPoint</Application>
  <PresentationFormat>Произвольный</PresentationFormat>
  <Paragraphs>182</Paragraphs>
  <Slides>30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30</vt:i4>
      </vt:variant>
    </vt:vector>
  </HeadingPairs>
  <TitlesOfParts>
    <vt:vector size="31" baseType="lpstr">
      <vt:lpstr>Wisp</vt:lpstr>
      <vt:lpstr>Презентация PowerPoint</vt:lpstr>
      <vt:lpstr>Презентация PowerPoint</vt:lpstr>
      <vt:lpstr>Презентация PowerPoint</vt:lpstr>
      <vt:lpstr>Проблема:  - низкий уровень мотивации;  - снижение или отсутствие интереса к предмету;   </vt:lpstr>
      <vt:lpstr>«Развитие критического мышления  на уроках кубановедения »</vt:lpstr>
      <vt:lpstr>Цель технологии состоит в развитии мыслительных навыков, которые необходимы детям в дальнейшей жизни.   Актуальностью  данной  технология является то, что она позволяет проводить уроки в оптимальном режиме, у детей повышается уровень работоспособности, усвоение знаний на уроке происходит в процессе постоянного поиска.  Базовая модель урока в рамках технологии развития критического мышления строится следующим образом: стадия вызова,  стадия  осмысления, стадия  размышления или рефлексия </vt:lpstr>
      <vt:lpstr>Презентация PowerPoint</vt:lpstr>
      <vt:lpstr>Приемы технологии критического мышления, используемые на стадии «Вызов» </vt:lpstr>
      <vt:lpstr>Мотивация к учебной  деятельности </vt:lpstr>
      <vt:lpstr>Прежде чем сформулировать тему урока, предлагается  учащимся отгадать загадки: </vt:lpstr>
      <vt:lpstr>Прием «Кластер»</vt:lpstr>
      <vt:lpstr>Прием «Кластер»</vt:lpstr>
      <vt:lpstr>Прием «Верные и неверные утверждения» </vt:lpstr>
      <vt:lpstr>С целью закрепления терминов  предлагает учащимся диктант.  Читает высказывания, если оно верно учащиеся ставят «+», если неверно «-». </vt:lpstr>
      <vt:lpstr>Приемы технологии критического мышления, используемые на стадии  «Осмысление содержания»</vt:lpstr>
      <vt:lpstr>«Инсерт» (чтение с пометками») на уроке в 5 классе  по теме:  Эпоха бронзового века на Кубани </vt:lpstr>
      <vt:lpstr>Прием «Ромашка Блума»</vt:lpstr>
      <vt:lpstr>Прием «Ромашка Блума»</vt:lpstr>
      <vt:lpstr>   «Корзина идей»</vt:lpstr>
      <vt:lpstr>Приемы технологии критического мышления, используемые на стадии  «Рефлексия»</vt:lpstr>
      <vt:lpstr>                                         «Шляпы мышления»  Тема: «Черноморцы и линейцы. Заселение Прикубанья  8 класс   </vt:lpstr>
      <vt:lpstr>Презентация PowerPoint</vt:lpstr>
      <vt:lpstr>Инсценировать посольство казаков под руководством А. Головатого  к Екатерине II в Санкт-Петербург</vt:lpstr>
      <vt:lpstr>Прием “Синквейн” </vt:lpstr>
      <vt:lpstr>Презентация PowerPoint</vt:lpstr>
      <vt:lpstr>Презентация PowerPoint</vt:lpstr>
      <vt:lpstr>Технология критического мышления дает учителю: </vt:lpstr>
      <vt:lpstr>Технология критического мышления дает ученику:</vt:lpstr>
      <vt:lpstr>Презентация PowerPoint</vt:lpstr>
      <vt:lpstr>Литература</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Квин</cp:lastModifiedBy>
  <cp:revision>25</cp:revision>
  <dcterms:created xsi:type="dcterms:W3CDTF">2014-09-12T02:13:59Z</dcterms:created>
  <dcterms:modified xsi:type="dcterms:W3CDTF">2021-12-02T18:08:08Z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1304883</vt:lpwstr>
  </property>
  <property fmtid="{D5CDD505-2E9C-101B-9397-08002B2CF9AE}" pid="3" name="NXPowerLiteSettings">
    <vt:lpwstr>F6000400038000</vt:lpwstr>
  </property>
  <property fmtid="{D5CDD505-2E9C-101B-9397-08002B2CF9AE}" pid="4" name="NXPowerLiteVersion">
    <vt:lpwstr>D4.3.1</vt:lpwstr>
  </property>
</Properties>
</file>